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85" r:id="rId2"/>
    <p:sldId id="262" r:id="rId3"/>
    <p:sldId id="257" r:id="rId4"/>
    <p:sldId id="287" r:id="rId5"/>
    <p:sldId id="260" r:id="rId6"/>
    <p:sldId id="286" r:id="rId7"/>
    <p:sldId id="282" r:id="rId8"/>
    <p:sldId id="283" r:id="rId9"/>
    <p:sldId id="263" r:id="rId10"/>
    <p:sldId id="264" r:id="rId11"/>
    <p:sldId id="275" r:id="rId12"/>
    <p:sldId id="289" r:id="rId13"/>
    <p:sldId id="266" r:id="rId14"/>
    <p:sldId id="290" r:id="rId15"/>
    <p:sldId id="291" r:id="rId16"/>
    <p:sldId id="292" r:id="rId17"/>
    <p:sldId id="301" r:id="rId18"/>
    <p:sldId id="293" r:id="rId19"/>
    <p:sldId id="294" r:id="rId20"/>
    <p:sldId id="295" r:id="rId21"/>
    <p:sldId id="296" r:id="rId22"/>
    <p:sldId id="302" r:id="rId23"/>
    <p:sldId id="303" r:id="rId24"/>
    <p:sldId id="265" r:id="rId25"/>
    <p:sldId id="279" r:id="rId26"/>
    <p:sldId id="284" r:id="rId27"/>
    <p:sldId id="267" r:id="rId28"/>
    <p:sldId id="281" r:id="rId29"/>
    <p:sldId id="308" r:id="rId30"/>
    <p:sldId id="288" r:id="rId31"/>
    <p:sldId id="274" r:id="rId32"/>
    <p:sldId id="261" r:id="rId33"/>
    <p:sldId id="268" r:id="rId34"/>
    <p:sldId id="272" r:id="rId35"/>
    <p:sldId id="304" r:id="rId36"/>
    <p:sldId id="305" r:id="rId37"/>
    <p:sldId id="306" r:id="rId38"/>
    <p:sldId id="309" r:id="rId39"/>
    <p:sldId id="273" r:id="rId40"/>
    <p:sldId id="307" r:id="rId41"/>
    <p:sldId id="271" r:id="rId42"/>
    <p:sldId id="276" r:id="rId43"/>
    <p:sldId id="278" r:id="rId44"/>
    <p:sldId id="277" r:id="rId45"/>
    <p:sldId id="28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C9ECD-888B-41DD-A103-0F49CCD23A9D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2325B-4F64-4481-8B8E-255F76F8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XML is Brill proprietary and not according to any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44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is an example of an epigraphical work typeset according to the BTS. For SEG, a Django template will create a 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SEG editing environment really spans the author environment and the editing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7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that, really, on the right side it should read: any format required by a publication environment. This includes data fed through APIs.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Scaife Viewer supports Epidoc. Of course, we need to tweak things to support SEG (see below). Has anyone seen an interface created with the </a:t>
            </a:r>
            <a:r>
              <a:rPr lang="en-US" dirty="0" err="1"/>
              <a:t>EpiDoc</a:t>
            </a:r>
            <a:r>
              <a:rPr lang="en-US" dirty="0"/>
              <a:t> Front-End Services (EFES) yet?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2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20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7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1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4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we were thinking of creating three collections (CITE), which would be roughly equivalent to </a:t>
            </a:r>
            <a:r>
              <a:rPr lang="en-US" dirty="0" err="1"/>
              <a:t>textgroups</a:t>
            </a:r>
            <a:r>
              <a:rPr lang="en-US" dirty="0"/>
              <a:t> (CTS). To wit: inscriptions, entries, references. Each could be displayed in a panel. Widgets would take care of SEG-specific search and browse (</a:t>
            </a:r>
            <a:r>
              <a:rPr lang="en-US"/>
              <a:t>data visualizations).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6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how the online is just like the print, despite efforts of datafication, and doesn’t unlock the richness of SEG.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62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43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3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XML is Epidoc, hence TEI, hence a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these are objects in the SEG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2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right is the database: plain text, in a JSON blob. Left is the result of Django template that transforms the blob into HTML. The same mechanism is used to create TEI Epidoc.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rill" panose="020F0602050406030203" pitchFamily="34" charset="0"/>
                <a:ea typeface="Brill" panose="020F0602050406030203" pitchFamily="34" charset="0"/>
              </a:rPr>
              <a:t>https://data.brill.com/sites/segadmin/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2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other tools are possible, too, such as scripts or fonts…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6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screenshot from the Proteus project (http://www.papyrology.ox.ac.uk/ProteusProject/) is inspirational. It shows how we could extend the editor, if the human editors want 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aim is to create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 Open Data output (as N-triples or JSON-LD) for each entry. To share and link with others.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325B-4F64-4481-8B8E-255F76F877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6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B50F-9140-4B74-A50B-6C362957F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6A191-BF00-4278-AEBA-E1895F88F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6EFB-2970-4F71-A03B-08AF964B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848B1-3EF7-4ECD-ACA9-0A942AC8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3D24-2E25-4A76-AF66-84633B96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82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13315-F07C-4A27-8858-718ABCB8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8E879-6F35-47FF-A3C3-284A70DB1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4B39-342E-417B-9440-0C8D5E09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41929-6973-4335-A681-93CB72F2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E0D0A-2E09-4D6F-AF7F-61167410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7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E1613-BE2F-4FA4-B551-63A702AE7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32BE4-9F0E-4847-BF20-6C482DE73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F9ECB-7742-4A80-AE27-58C891DB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4A2C0-3F8C-4D91-BEF7-902026BE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C2F8E-968B-4D9A-AF20-F43408E8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EE3F-3596-4205-87C2-DC53AB85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9CAAE-1E11-4D48-A41E-F04E297C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DAD5-4575-4585-9E0A-2EC8F3B3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7474D-6981-4CD3-8CE2-B908AB94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87792-3F97-4693-83CC-F2D8AA20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9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84F2-327E-4203-849D-E74DB2C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557C1-97DE-45C9-A1F4-9F6B0058A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F90DF-8623-431E-BDEA-15EF8FC3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E418-8142-4DE4-8DF7-5C872D5A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20797-BF01-48E6-8795-A330A16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1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BABA-4544-4479-A57E-8D6090D3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821D3-3CB9-44AA-81FA-C4DE88644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EAF6A-ED60-4FA4-9EE8-2876E85CA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3F49E-201F-4E09-9BAD-91C761A3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DA9A-E32E-439B-BCC1-1229E8D7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648F7-540D-41AB-BBF6-D7AE4BFC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6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D44A5-1080-48B8-88B8-40F95F68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7D658-FAD2-4E34-8DC5-FC0C32769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E2CDE-872C-45EA-986D-C03F13CBC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0BC35-39F2-45A7-9F15-CBEC79550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38239-4C29-4E9E-90F9-14231854C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DB60B8-B0A0-43A8-BED4-92EC2F4B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3FBEE-60B7-4D90-8802-8A252920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EEF0F-D076-4905-BCC8-0E2A7B08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98A8-2892-444B-B1C4-3D7B3E4E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5B864-110B-428F-9589-CC7856FE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602F0-0DF7-4292-A163-568C7BF9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C603B-E734-46FF-9A82-4EDCBF3E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4F050-ADBF-496A-A85B-70D5318E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41AAC-FA24-4AB3-AFCB-59EEF12F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C17A-3F31-462E-915C-C9D41331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6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8021-7C4A-4842-936C-8C423306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F5B4-50ED-4E88-9764-9F7FF643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42B03-AEC8-40FC-988F-7EE890004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44398-44F9-4A94-939F-5505A10D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8950A-D1E4-475C-9336-BDA44896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1974A-3BA3-49D6-B510-2194D5FA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6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012A-5A2C-4B32-A166-12030A20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9B25F-E5E0-483C-91DE-6DE3B041E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8B2E0-C967-4FA8-AC80-1E1558514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71E5D-F16E-4497-BA9C-07F43F60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A47A8-289D-4331-BED0-7B39AD93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37782-FACD-4823-A3A0-D3AE1AB0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9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499BC-89F1-4384-ABA6-FF4D10AD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1EFFB-066B-4412-BF76-266136A85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F7D2A-7D46-42C6-808F-3CA2204D3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5A91-2792-4F51-9BB6-45342A19B604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404D5-7CAA-44A1-AB25-15C35820B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8292A-97D4-4567-BB64-30CDD4C4B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CD37-4A63-4DA5-BEE4-4217F9A6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SEG Forward</a:t>
            </a:r>
          </a:p>
        </p:txBody>
      </p:sp>
      <p:pic>
        <p:nvPicPr>
          <p:cNvPr id="5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A885A49-5990-4A60-B694-9387D239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28" y="1323192"/>
            <a:ext cx="3560788" cy="540024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77F378-BAF7-49D0-BCF8-D3859CFDE2FE}"/>
              </a:ext>
            </a:extLst>
          </p:cNvPr>
          <p:cNvSpPr/>
          <p:nvPr/>
        </p:nvSpPr>
        <p:spPr>
          <a:xfrm>
            <a:off x="2901110" y="3234449"/>
            <a:ext cx="1936377" cy="84478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10585-B8BA-4F20-9DD7-48AD23AF45CD}"/>
              </a:ext>
            </a:extLst>
          </p:cNvPr>
          <p:cNvSpPr txBox="1"/>
          <p:nvPr/>
        </p:nvSpPr>
        <p:spPr>
          <a:xfrm>
            <a:off x="3118389" y="3269552"/>
            <a:ext cx="1526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Lessons learned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AFB5F-4941-40B2-B4FD-63DC484B1DE5}"/>
              </a:ext>
            </a:extLst>
          </p:cNvPr>
          <p:cNvSpPr/>
          <p:nvPr/>
        </p:nvSpPr>
        <p:spPr>
          <a:xfrm>
            <a:off x="2974537" y="5048016"/>
            <a:ext cx="1936377" cy="84478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5A1C7-DECF-4777-A37C-659E02D8B317}"/>
              </a:ext>
            </a:extLst>
          </p:cNvPr>
          <p:cNvSpPr txBox="1"/>
          <p:nvPr/>
        </p:nvSpPr>
        <p:spPr>
          <a:xfrm>
            <a:off x="3248857" y="5242567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Feedback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F3421F-0B5D-4E73-8A24-392AD1BF24AE}"/>
              </a:ext>
            </a:extLst>
          </p:cNvPr>
          <p:cNvCxnSpPr>
            <a:cxnSpLocks/>
          </p:cNvCxnSpPr>
          <p:nvPr/>
        </p:nvCxnSpPr>
        <p:spPr>
          <a:xfrm>
            <a:off x="5117187" y="1813112"/>
            <a:ext cx="114429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E7FEEE-0724-43A2-A95E-4CAB427AA49D}"/>
              </a:ext>
            </a:extLst>
          </p:cNvPr>
          <p:cNvSpPr/>
          <p:nvPr/>
        </p:nvSpPr>
        <p:spPr>
          <a:xfrm>
            <a:off x="2844069" y="1420881"/>
            <a:ext cx="1993418" cy="84477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6223B-DD4B-4375-9FB1-E55CA93FE25A}"/>
              </a:ext>
            </a:extLst>
          </p:cNvPr>
          <p:cNvSpPr txBox="1"/>
          <p:nvPr/>
        </p:nvSpPr>
        <p:spPr>
          <a:xfrm>
            <a:off x="3050822" y="1612438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Project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96DC73-771A-4061-871B-A5F23C60D112}"/>
              </a:ext>
            </a:extLst>
          </p:cNvPr>
          <p:cNvCxnSpPr>
            <a:cxnSpLocks/>
          </p:cNvCxnSpPr>
          <p:nvPr/>
        </p:nvCxnSpPr>
        <p:spPr>
          <a:xfrm>
            <a:off x="5117187" y="5476357"/>
            <a:ext cx="114429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8F3CAA-A810-4C88-856E-35847D7C3D92}"/>
              </a:ext>
            </a:extLst>
          </p:cNvPr>
          <p:cNvCxnSpPr>
            <a:cxnSpLocks/>
          </p:cNvCxnSpPr>
          <p:nvPr/>
        </p:nvCxnSpPr>
        <p:spPr>
          <a:xfrm>
            <a:off x="5117187" y="3624978"/>
            <a:ext cx="114429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76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Data model for SEG (details)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4695709" y="1931409"/>
            <a:ext cx="1796581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4695709" y="2216558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Entry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8954175" y="1955204"/>
            <a:ext cx="1667435" cy="85705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8959553" y="214975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Reference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92603-078C-4019-861A-0C469429069A}"/>
              </a:ext>
            </a:extLst>
          </p:cNvPr>
          <p:cNvSpPr/>
          <p:nvPr/>
        </p:nvSpPr>
        <p:spPr>
          <a:xfrm>
            <a:off x="4784353" y="4205616"/>
            <a:ext cx="1801907" cy="95805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4924202" y="4400167"/>
            <a:ext cx="152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Inscription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B1C85-999A-4147-B996-6358FB22849A}"/>
              </a:ext>
            </a:extLst>
          </p:cNvPr>
          <p:cNvCxnSpPr/>
          <p:nvPr/>
        </p:nvCxnSpPr>
        <p:spPr>
          <a:xfrm>
            <a:off x="7251985" y="241044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82576C-CF16-43A0-8684-2268AA8782AB}"/>
              </a:ext>
            </a:extLst>
          </p:cNvPr>
          <p:cNvCxnSpPr>
            <a:cxnSpLocks/>
          </p:cNvCxnSpPr>
          <p:nvPr/>
        </p:nvCxnSpPr>
        <p:spPr>
          <a:xfrm flipH="1">
            <a:off x="6973182" y="2410440"/>
            <a:ext cx="166743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1E6416-EAFE-4178-9681-616E1DAD4AAD}"/>
              </a:ext>
            </a:extLst>
          </p:cNvPr>
          <p:cNvCxnSpPr>
            <a:cxnSpLocks/>
          </p:cNvCxnSpPr>
          <p:nvPr/>
        </p:nvCxnSpPr>
        <p:spPr>
          <a:xfrm>
            <a:off x="5685306" y="3584474"/>
            <a:ext cx="0" cy="478964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ACECB6-62AF-4743-9E88-C2B6C8E55E1F}"/>
              </a:ext>
            </a:extLst>
          </p:cNvPr>
          <p:cNvCxnSpPr>
            <a:cxnSpLocks/>
          </p:cNvCxnSpPr>
          <p:nvPr/>
        </p:nvCxnSpPr>
        <p:spPr>
          <a:xfrm flipV="1">
            <a:off x="5685306" y="3084022"/>
            <a:ext cx="0" cy="616108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D40C71-D79C-4851-8222-E348B676DFD4}"/>
              </a:ext>
            </a:extLst>
          </p:cNvPr>
          <p:cNvCxnSpPr>
            <a:cxnSpLocks/>
          </p:cNvCxnSpPr>
          <p:nvPr/>
        </p:nvCxnSpPr>
        <p:spPr>
          <a:xfrm flipV="1">
            <a:off x="7806899" y="2987749"/>
            <a:ext cx="1050022" cy="912234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4D1D58-9F7D-4FC6-A445-E25C7A7FD52B}"/>
              </a:ext>
            </a:extLst>
          </p:cNvPr>
          <p:cNvCxnSpPr>
            <a:cxnSpLocks/>
          </p:cNvCxnSpPr>
          <p:nvPr/>
        </p:nvCxnSpPr>
        <p:spPr>
          <a:xfrm flipH="1">
            <a:off x="6922459" y="3168965"/>
            <a:ext cx="1718158" cy="1462034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C298B21-A26E-4075-8B29-87561BDE9478}"/>
              </a:ext>
            </a:extLst>
          </p:cNvPr>
          <p:cNvSpPr/>
          <p:nvPr/>
        </p:nvSpPr>
        <p:spPr>
          <a:xfrm>
            <a:off x="344652" y="1955204"/>
            <a:ext cx="1796581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45F43-9899-40AD-ADF7-DE627890F875}"/>
              </a:ext>
            </a:extLst>
          </p:cNvPr>
          <p:cNvSpPr txBox="1"/>
          <p:nvPr/>
        </p:nvSpPr>
        <p:spPr>
          <a:xfrm>
            <a:off x="344652" y="2168036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User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C472E6-B323-4F22-AFBF-4CDEDB01182A}"/>
              </a:ext>
            </a:extLst>
          </p:cNvPr>
          <p:cNvCxnSpPr/>
          <p:nvPr/>
        </p:nvCxnSpPr>
        <p:spPr>
          <a:xfrm>
            <a:off x="2815595" y="244739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EBD987-CCFF-4B39-A07E-A457883C24B7}"/>
              </a:ext>
            </a:extLst>
          </p:cNvPr>
          <p:cNvCxnSpPr>
            <a:cxnSpLocks/>
          </p:cNvCxnSpPr>
          <p:nvPr/>
        </p:nvCxnSpPr>
        <p:spPr>
          <a:xfrm flipH="1">
            <a:off x="2536792" y="2447390"/>
            <a:ext cx="166743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ADCAAF-A850-4B89-A0B3-875655C21A03}"/>
              </a:ext>
            </a:extLst>
          </p:cNvPr>
          <p:cNvCxnSpPr>
            <a:cxnSpLocks/>
          </p:cNvCxnSpPr>
          <p:nvPr/>
        </p:nvCxnSpPr>
        <p:spPr>
          <a:xfrm flipV="1">
            <a:off x="2793589" y="5092553"/>
            <a:ext cx="1557995" cy="436377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4803C7-61C3-492F-8FB2-36471917FC62}"/>
              </a:ext>
            </a:extLst>
          </p:cNvPr>
          <p:cNvCxnSpPr>
            <a:cxnSpLocks/>
          </p:cNvCxnSpPr>
          <p:nvPr/>
        </p:nvCxnSpPr>
        <p:spPr>
          <a:xfrm flipH="1">
            <a:off x="2536792" y="5320602"/>
            <a:ext cx="1035794" cy="284724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6AACEF-35FB-4FB1-B032-B94A1A2F7090}"/>
              </a:ext>
            </a:extLst>
          </p:cNvPr>
          <p:cNvCxnSpPr>
            <a:cxnSpLocks/>
          </p:cNvCxnSpPr>
          <p:nvPr/>
        </p:nvCxnSpPr>
        <p:spPr>
          <a:xfrm>
            <a:off x="2815595" y="4298817"/>
            <a:ext cx="1632559" cy="385826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05FE9C2-29DA-465B-8877-E3F39C7E9B8C}"/>
              </a:ext>
            </a:extLst>
          </p:cNvPr>
          <p:cNvCxnSpPr>
            <a:cxnSpLocks/>
          </p:cNvCxnSpPr>
          <p:nvPr/>
        </p:nvCxnSpPr>
        <p:spPr>
          <a:xfrm flipH="1" flipV="1">
            <a:off x="2361941" y="4196403"/>
            <a:ext cx="1356826" cy="29788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F53E95-D12D-4A0D-8A53-E9330F7D780B}"/>
              </a:ext>
            </a:extLst>
          </p:cNvPr>
          <p:cNvSpPr/>
          <p:nvPr/>
        </p:nvSpPr>
        <p:spPr>
          <a:xfrm>
            <a:off x="375054" y="5320602"/>
            <a:ext cx="1796581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C4947E-C806-4AFC-A3CE-B6624BE1187F}"/>
              </a:ext>
            </a:extLst>
          </p:cNvPr>
          <p:cNvSpPr txBox="1"/>
          <p:nvPr/>
        </p:nvSpPr>
        <p:spPr>
          <a:xfrm>
            <a:off x="377111" y="5384133"/>
            <a:ext cx="17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Inscription Type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2191ED3-C1AF-486F-8488-AA4989802349}"/>
              </a:ext>
            </a:extLst>
          </p:cNvPr>
          <p:cNvSpPr/>
          <p:nvPr/>
        </p:nvSpPr>
        <p:spPr>
          <a:xfrm>
            <a:off x="375054" y="3819786"/>
            <a:ext cx="1796581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0402DB-E171-4A01-A8E8-90C820ACB9ED}"/>
              </a:ext>
            </a:extLst>
          </p:cNvPr>
          <p:cNvSpPr txBox="1"/>
          <p:nvPr/>
        </p:nvSpPr>
        <p:spPr>
          <a:xfrm>
            <a:off x="375054" y="4032618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Place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1C8AA8B-CC6B-4456-B84B-55C86497D31C}"/>
              </a:ext>
            </a:extLst>
          </p:cNvPr>
          <p:cNvSpPr/>
          <p:nvPr/>
        </p:nvSpPr>
        <p:spPr>
          <a:xfrm>
            <a:off x="9274878" y="5317228"/>
            <a:ext cx="1667435" cy="85705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B8FC81-6871-487A-82CB-726F2329465F}"/>
              </a:ext>
            </a:extLst>
          </p:cNvPr>
          <p:cNvSpPr txBox="1"/>
          <p:nvPr/>
        </p:nvSpPr>
        <p:spPr>
          <a:xfrm>
            <a:off x="9280255" y="5511779"/>
            <a:ext cx="166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Index Term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E95796F-B506-452B-8DF6-759131089956}"/>
              </a:ext>
            </a:extLst>
          </p:cNvPr>
          <p:cNvCxnSpPr>
            <a:cxnSpLocks/>
          </p:cNvCxnSpPr>
          <p:nvPr/>
        </p:nvCxnSpPr>
        <p:spPr>
          <a:xfrm>
            <a:off x="8282763" y="4494283"/>
            <a:ext cx="798760" cy="1017496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62AF6DB-EF2B-4CBB-A5EB-4C55ABDA6886}"/>
              </a:ext>
            </a:extLst>
          </p:cNvPr>
          <p:cNvCxnSpPr>
            <a:cxnSpLocks/>
          </p:cNvCxnSpPr>
          <p:nvPr/>
        </p:nvCxnSpPr>
        <p:spPr>
          <a:xfrm flipH="1" flipV="1">
            <a:off x="6973182" y="2811245"/>
            <a:ext cx="1988138" cy="2572888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C18D91-EDB6-4080-9392-37864DBFB5CA}"/>
              </a:ext>
            </a:extLst>
          </p:cNvPr>
          <p:cNvCxnSpPr>
            <a:cxnSpLocks/>
          </p:cNvCxnSpPr>
          <p:nvPr/>
        </p:nvCxnSpPr>
        <p:spPr>
          <a:xfrm>
            <a:off x="7967251" y="5431424"/>
            <a:ext cx="1114272" cy="536339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458C8C-BAA5-4A36-A958-8D29A3E97128}"/>
              </a:ext>
            </a:extLst>
          </p:cNvPr>
          <p:cNvCxnSpPr>
            <a:cxnSpLocks/>
          </p:cNvCxnSpPr>
          <p:nvPr/>
        </p:nvCxnSpPr>
        <p:spPr>
          <a:xfrm flipH="1" flipV="1">
            <a:off x="6922459" y="4950266"/>
            <a:ext cx="2089584" cy="962317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53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7C9AC-0CE7-4550-ABB6-AD37F150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7" y="2339788"/>
            <a:ext cx="5744584" cy="3590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8F181-DE09-40AB-A774-120B679A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471" y="2339788"/>
            <a:ext cx="5351929" cy="3344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6CAEC-529B-460E-A135-6F5AF56468CA}"/>
              </a:ext>
            </a:extLst>
          </p:cNvPr>
          <p:cNvSpPr txBox="1"/>
          <p:nvPr/>
        </p:nvSpPr>
        <p:spPr>
          <a:xfrm>
            <a:off x="6807200" y="1542557"/>
            <a:ext cx="403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https://data.brill.com/admin/datastore/obj/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384C8-BEC1-41D0-891F-74842499F426}"/>
              </a:ext>
            </a:extLst>
          </p:cNvPr>
          <p:cNvSpPr txBox="1"/>
          <p:nvPr/>
        </p:nvSpPr>
        <p:spPr>
          <a:xfrm>
            <a:off x="1354668" y="1542557"/>
            <a:ext cx="403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https://data.brill.com/sites/segadmin/raw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CF11B-D5D6-4796-9AA3-2DFEA3CE8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777" y="2357361"/>
            <a:ext cx="3160391" cy="1777581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9825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API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55580-0A99-4280-9E2D-E1F5FC8F2E65}"/>
              </a:ext>
            </a:extLst>
          </p:cNvPr>
          <p:cNvSpPr txBox="1"/>
          <p:nvPr/>
        </p:nvSpPr>
        <p:spPr>
          <a:xfrm>
            <a:off x="4349193" y="1323192"/>
            <a:ext cx="366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Work in progress…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6646A-93A8-4E82-99A3-EAE9ED30B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1" y="2472266"/>
            <a:ext cx="5283200" cy="330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2F4EC-2C21-43CA-A26A-1378277D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81" y="2472266"/>
            <a:ext cx="52832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5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(tour)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65EFC-C8BC-4933-89ED-BBA445E2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03" y="1323192"/>
            <a:ext cx="8216839" cy="51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(dashboard)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65EFC-C8BC-4933-89ED-BBA445E2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03" y="1323192"/>
            <a:ext cx="8216839" cy="51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6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(entries)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0583F-D2DF-42C1-AE50-4D64B453D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70" y="1323192"/>
            <a:ext cx="8113059" cy="50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entry, top)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27C3A-EE0B-4524-AB34-239CF8C7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15" y="1479177"/>
            <a:ext cx="8197326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5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entry, bottom)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061D7-1A15-4228-8365-E6833732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70" y="1323192"/>
            <a:ext cx="8570259" cy="5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7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(references)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E40B9-49AE-430A-BBE1-0537DB86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34" y="1323192"/>
            <a:ext cx="8283389" cy="51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5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reference)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A3E74-2690-465F-A838-BC678E4D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64" y="1492624"/>
            <a:ext cx="839096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Goals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284183" y="1451926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421344" y="1616031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database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BFF5DD-4043-4FC5-8AA1-4EDA00F819FA}"/>
              </a:ext>
            </a:extLst>
          </p:cNvPr>
          <p:cNvSpPr/>
          <p:nvPr/>
        </p:nvSpPr>
        <p:spPr>
          <a:xfrm>
            <a:off x="6868758" y="142148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B8BFC-6BE9-400D-957D-4E4D719E4342}"/>
              </a:ext>
            </a:extLst>
          </p:cNvPr>
          <p:cNvSpPr txBox="1"/>
          <p:nvPr/>
        </p:nvSpPr>
        <p:spPr>
          <a:xfrm>
            <a:off x="7143078" y="161603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For all SEG volumes</a:t>
            </a:r>
          </a:p>
        </p:txBody>
      </p:sp>
      <p:sp>
        <p:nvSpPr>
          <p:cNvPr id="30" name="Equals 29">
            <a:extLst>
              <a:ext uri="{FF2B5EF4-FFF2-40B4-BE49-F238E27FC236}">
                <a16:creationId xmlns:a16="http://schemas.microsoft.com/office/drawing/2014/main" id="{6A821311-6C77-4485-A449-C6F60D2070BE}"/>
              </a:ext>
            </a:extLst>
          </p:cNvPr>
          <p:cNvSpPr/>
          <p:nvPr/>
        </p:nvSpPr>
        <p:spPr>
          <a:xfrm>
            <a:off x="5166361" y="146268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F6A60F-8C04-4586-81BE-10013A0A7E5F}"/>
              </a:ext>
            </a:extLst>
          </p:cNvPr>
          <p:cNvSpPr/>
          <p:nvPr/>
        </p:nvSpPr>
        <p:spPr>
          <a:xfrm>
            <a:off x="273425" y="2537352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9F047-F4EB-415A-8336-EF4351FCDC51}"/>
              </a:ext>
            </a:extLst>
          </p:cNvPr>
          <p:cNvSpPr txBox="1"/>
          <p:nvPr/>
        </p:nvSpPr>
        <p:spPr>
          <a:xfrm>
            <a:off x="410586" y="2701457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API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92325E-CAF7-491F-AA9D-22CFAB93622B}"/>
              </a:ext>
            </a:extLst>
          </p:cNvPr>
          <p:cNvSpPr/>
          <p:nvPr/>
        </p:nvSpPr>
        <p:spPr>
          <a:xfrm>
            <a:off x="6858000" y="2506906"/>
            <a:ext cx="3870064" cy="686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6E214B-6CBC-469B-B9CC-D94E5A2754B2}"/>
              </a:ext>
            </a:extLst>
          </p:cNvPr>
          <p:cNvSpPr txBox="1"/>
          <p:nvPr/>
        </p:nvSpPr>
        <p:spPr>
          <a:xfrm>
            <a:off x="7132320" y="2655974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Modular approach</a:t>
            </a:r>
          </a:p>
        </p:txBody>
      </p:sp>
      <p:sp>
        <p:nvSpPr>
          <p:cNvPr id="29" name="Equals 28">
            <a:extLst>
              <a:ext uri="{FF2B5EF4-FFF2-40B4-BE49-F238E27FC236}">
                <a16:creationId xmlns:a16="http://schemas.microsoft.com/office/drawing/2014/main" id="{89EC29B9-6431-4F5E-9FF6-684A825CD70C}"/>
              </a:ext>
            </a:extLst>
          </p:cNvPr>
          <p:cNvSpPr/>
          <p:nvPr/>
        </p:nvSpPr>
        <p:spPr>
          <a:xfrm>
            <a:off x="5155603" y="2548109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3B6094-F28C-4B0D-A250-DBAB16EE65A8}"/>
              </a:ext>
            </a:extLst>
          </p:cNvPr>
          <p:cNvSpPr/>
          <p:nvPr/>
        </p:nvSpPr>
        <p:spPr>
          <a:xfrm>
            <a:off x="238696" y="3687173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420D82-1786-40A1-904F-8EC44CA27B63}"/>
              </a:ext>
            </a:extLst>
          </p:cNvPr>
          <p:cNvSpPr txBox="1"/>
          <p:nvPr/>
        </p:nvSpPr>
        <p:spPr>
          <a:xfrm>
            <a:off x="187598" y="3837779"/>
            <a:ext cx="440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editing environment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229B5C-94F3-4D51-915F-C49D0E0A0A3C}"/>
              </a:ext>
            </a:extLst>
          </p:cNvPr>
          <p:cNvSpPr/>
          <p:nvPr/>
        </p:nvSpPr>
        <p:spPr>
          <a:xfrm>
            <a:off x="6858000" y="3756114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E71DCF-D999-4CD7-A644-9800EE9C6152}"/>
              </a:ext>
            </a:extLst>
          </p:cNvPr>
          <p:cNvSpPr txBox="1"/>
          <p:nvPr/>
        </p:nvSpPr>
        <p:spPr>
          <a:xfrm>
            <a:off x="7097591" y="3851277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For the editors to work in</a:t>
            </a:r>
          </a:p>
        </p:txBody>
      </p:sp>
      <p:sp>
        <p:nvSpPr>
          <p:cNvPr id="36" name="Equals 35">
            <a:extLst>
              <a:ext uri="{FF2B5EF4-FFF2-40B4-BE49-F238E27FC236}">
                <a16:creationId xmlns:a16="http://schemas.microsoft.com/office/drawing/2014/main" id="{7118F9E7-97AF-4E6A-A501-5F03F7993438}"/>
              </a:ext>
            </a:extLst>
          </p:cNvPr>
          <p:cNvSpPr/>
          <p:nvPr/>
        </p:nvSpPr>
        <p:spPr>
          <a:xfrm>
            <a:off x="5120874" y="3697930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4B55DB-C0FF-47EE-ADDA-A8CE97AB0F7D}"/>
              </a:ext>
            </a:extLst>
          </p:cNvPr>
          <p:cNvSpPr/>
          <p:nvPr/>
        </p:nvSpPr>
        <p:spPr>
          <a:xfrm>
            <a:off x="238696" y="4838056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1214BB-36CB-4845-A52B-CAC43FC59079}"/>
              </a:ext>
            </a:extLst>
          </p:cNvPr>
          <p:cNvSpPr txBox="1"/>
          <p:nvPr/>
        </p:nvSpPr>
        <p:spPr>
          <a:xfrm>
            <a:off x="23310" y="5011136"/>
            <a:ext cx="480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publication environment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2335BB-C4B5-41B8-9049-3DCD413858D2}"/>
              </a:ext>
            </a:extLst>
          </p:cNvPr>
          <p:cNvSpPr/>
          <p:nvPr/>
        </p:nvSpPr>
        <p:spPr>
          <a:xfrm>
            <a:off x="6823271" y="480761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20002-6F4B-4363-9B4A-A2208812B9D1}"/>
              </a:ext>
            </a:extLst>
          </p:cNvPr>
          <p:cNvSpPr txBox="1"/>
          <p:nvPr/>
        </p:nvSpPr>
        <p:spPr>
          <a:xfrm>
            <a:off x="7097591" y="500216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Online and print</a:t>
            </a: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562CA442-E917-4D05-A299-7411E84E5B20}"/>
              </a:ext>
            </a:extLst>
          </p:cNvPr>
          <p:cNvSpPr/>
          <p:nvPr/>
        </p:nvSpPr>
        <p:spPr>
          <a:xfrm>
            <a:off x="5120874" y="484881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1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(inscriptions)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869D9-A567-406C-892F-3B06DC63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17" y="1323192"/>
            <a:ext cx="8704729" cy="54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7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inscription, top)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D0434-E731-48E7-8781-E6FB9680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45" y="1363533"/>
            <a:ext cx="8455510" cy="52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inscription, bottom)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677F0-1D97-4F07-98BD-409F9F29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82" y="1627094"/>
            <a:ext cx="7534835" cy="47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 (create place, index term)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35FE4-C58B-4C5D-8870-BF08353FF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5" y="2620122"/>
            <a:ext cx="6196404" cy="3872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76677-F31C-4B24-AF89-8E60AA4C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72" y="1734670"/>
            <a:ext cx="6196403" cy="3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1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Editing environment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340243" y="1611513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803520" y="1890954"/>
            <a:ext cx="592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https://data.brill.com/sites/segadmin/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A0AFD2-A90E-4AF1-81D0-7BF49BB14FE7}"/>
              </a:ext>
            </a:extLst>
          </p:cNvPr>
          <p:cNvSpPr/>
          <p:nvPr/>
        </p:nvSpPr>
        <p:spPr>
          <a:xfrm>
            <a:off x="340243" y="3330365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E84F6-DB0C-47D0-96E6-E300BF4B422A}"/>
              </a:ext>
            </a:extLst>
          </p:cNvPr>
          <p:cNvSpPr txBox="1"/>
          <p:nvPr/>
        </p:nvSpPr>
        <p:spPr>
          <a:xfrm>
            <a:off x="340242" y="3609805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https://github.com/BrillPublishers/SEGAdmin/wiki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86938F-0C6C-4580-B3A1-24DA4C7D6217}"/>
              </a:ext>
            </a:extLst>
          </p:cNvPr>
          <p:cNvSpPr/>
          <p:nvPr/>
        </p:nvSpPr>
        <p:spPr>
          <a:xfrm>
            <a:off x="8736527" y="1611507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B09217-99C5-4BFC-AFAA-AF7E09535172}"/>
              </a:ext>
            </a:extLst>
          </p:cNvPr>
          <p:cNvSpPr txBox="1"/>
          <p:nvPr/>
        </p:nvSpPr>
        <p:spPr>
          <a:xfrm>
            <a:off x="9000215" y="1890954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site</a:t>
            </a:r>
          </a:p>
        </p:txBody>
      </p:sp>
      <p:sp>
        <p:nvSpPr>
          <p:cNvPr id="39" name="Equals 38">
            <a:extLst>
              <a:ext uri="{FF2B5EF4-FFF2-40B4-BE49-F238E27FC236}">
                <a16:creationId xmlns:a16="http://schemas.microsoft.com/office/drawing/2014/main" id="{1A161C69-3130-4B47-B3B9-71BC74FDB158}"/>
              </a:ext>
            </a:extLst>
          </p:cNvPr>
          <p:cNvSpPr/>
          <p:nvPr/>
        </p:nvSpPr>
        <p:spPr>
          <a:xfrm>
            <a:off x="7108537" y="1784681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087483F-1B8C-4655-BA22-D609F34B87B0}"/>
              </a:ext>
            </a:extLst>
          </p:cNvPr>
          <p:cNvSpPr/>
          <p:nvPr/>
        </p:nvSpPr>
        <p:spPr>
          <a:xfrm>
            <a:off x="8736527" y="3361700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542B38-AB64-4B70-A51D-CBA5F74EB179}"/>
              </a:ext>
            </a:extLst>
          </p:cNvPr>
          <p:cNvSpPr txBox="1"/>
          <p:nvPr/>
        </p:nvSpPr>
        <p:spPr>
          <a:xfrm>
            <a:off x="9000215" y="3641147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wiki</a:t>
            </a:r>
          </a:p>
        </p:txBody>
      </p:sp>
      <p:sp>
        <p:nvSpPr>
          <p:cNvPr id="46" name="Equals 45">
            <a:extLst>
              <a:ext uri="{FF2B5EF4-FFF2-40B4-BE49-F238E27FC236}">
                <a16:creationId xmlns:a16="http://schemas.microsoft.com/office/drawing/2014/main" id="{7C78F2D8-A851-409B-B270-2ED2B3CC432B}"/>
              </a:ext>
            </a:extLst>
          </p:cNvPr>
          <p:cNvSpPr/>
          <p:nvPr/>
        </p:nvSpPr>
        <p:spPr>
          <a:xfrm>
            <a:off x="7108537" y="3534874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D07A05-43AF-4CA4-93F9-186941B1E4E2}"/>
              </a:ext>
            </a:extLst>
          </p:cNvPr>
          <p:cNvSpPr/>
          <p:nvPr/>
        </p:nvSpPr>
        <p:spPr>
          <a:xfrm>
            <a:off x="340243" y="5049217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B4AD90-9816-4B4A-AA66-CB2D65887399}"/>
              </a:ext>
            </a:extLst>
          </p:cNvPr>
          <p:cNvSpPr txBox="1"/>
          <p:nvPr/>
        </p:nvSpPr>
        <p:spPr>
          <a:xfrm>
            <a:off x="340242" y="5328657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https://github.com/BrillPublishers/SEGAdmin-UI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BC483B9-482D-4EC2-932E-86B9BCAFF4FE}"/>
              </a:ext>
            </a:extLst>
          </p:cNvPr>
          <p:cNvSpPr/>
          <p:nvPr/>
        </p:nvSpPr>
        <p:spPr>
          <a:xfrm>
            <a:off x="8736527" y="5080552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314E76-6B0A-4767-84A0-FAFA6AD1A5CA}"/>
              </a:ext>
            </a:extLst>
          </p:cNvPr>
          <p:cNvSpPr txBox="1"/>
          <p:nvPr/>
        </p:nvSpPr>
        <p:spPr>
          <a:xfrm>
            <a:off x="9000215" y="5359999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code</a:t>
            </a:r>
          </a:p>
        </p:txBody>
      </p:sp>
      <p:sp>
        <p:nvSpPr>
          <p:cNvPr id="51" name="Equals 50">
            <a:extLst>
              <a:ext uri="{FF2B5EF4-FFF2-40B4-BE49-F238E27FC236}">
                <a16:creationId xmlns:a16="http://schemas.microsoft.com/office/drawing/2014/main" id="{973F1865-4453-4CF5-A285-D6E91232AA9C}"/>
              </a:ext>
            </a:extLst>
          </p:cNvPr>
          <p:cNvSpPr/>
          <p:nvPr/>
        </p:nvSpPr>
        <p:spPr>
          <a:xfrm>
            <a:off x="7108537" y="5253726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48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From Leiden to Leiden+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002C5-9948-4995-AD9E-F8F00ADF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976" y="1323192"/>
            <a:ext cx="8088048" cy="50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90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Project status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4EA70F-9487-42E2-A251-155D4187612E}"/>
              </a:ext>
            </a:extLst>
          </p:cNvPr>
          <p:cNvSpPr/>
          <p:nvPr/>
        </p:nvSpPr>
        <p:spPr>
          <a:xfrm>
            <a:off x="340243" y="1611513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546AB9-51BC-4233-88E0-7F1787DE2094}"/>
              </a:ext>
            </a:extLst>
          </p:cNvPr>
          <p:cNvSpPr txBox="1"/>
          <p:nvPr/>
        </p:nvSpPr>
        <p:spPr>
          <a:xfrm>
            <a:off x="803520" y="1890954"/>
            <a:ext cx="592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Finish interface (round 1)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6B4790-2D72-40C2-A6F3-D1A2B6CE2DAC}"/>
              </a:ext>
            </a:extLst>
          </p:cNvPr>
          <p:cNvSpPr/>
          <p:nvPr/>
        </p:nvSpPr>
        <p:spPr>
          <a:xfrm>
            <a:off x="340242" y="2819996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69F68-BF78-4A03-9D0C-5B8ECF2EF674}"/>
              </a:ext>
            </a:extLst>
          </p:cNvPr>
          <p:cNvSpPr txBox="1"/>
          <p:nvPr/>
        </p:nvSpPr>
        <p:spPr>
          <a:xfrm>
            <a:off x="340241" y="3099436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print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FAE608-C67D-491F-B0FA-CCF686847B93}"/>
              </a:ext>
            </a:extLst>
          </p:cNvPr>
          <p:cNvSpPr/>
          <p:nvPr/>
        </p:nvSpPr>
        <p:spPr>
          <a:xfrm>
            <a:off x="8736527" y="1611507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9163F3-9E44-4C82-8EFB-1D5F3ED50E84}"/>
              </a:ext>
            </a:extLst>
          </p:cNvPr>
          <p:cNvSpPr txBox="1"/>
          <p:nvPr/>
        </p:nvSpPr>
        <p:spPr>
          <a:xfrm>
            <a:off x="9000215" y="1890954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Next step</a:t>
            </a:r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D0D1721F-8EDE-41B1-8B54-FDF637B9522F}"/>
              </a:ext>
            </a:extLst>
          </p:cNvPr>
          <p:cNvSpPr/>
          <p:nvPr/>
        </p:nvSpPr>
        <p:spPr>
          <a:xfrm>
            <a:off x="7108537" y="1784681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1E8E4DD-E7FC-490B-B479-E830CCFB307D}"/>
              </a:ext>
            </a:extLst>
          </p:cNvPr>
          <p:cNvSpPr/>
          <p:nvPr/>
        </p:nvSpPr>
        <p:spPr>
          <a:xfrm>
            <a:off x="8736526" y="2851331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B19EB6-C8E6-4AC0-9C30-0DE68FEEDE51}"/>
              </a:ext>
            </a:extLst>
          </p:cNvPr>
          <p:cNvSpPr txBox="1"/>
          <p:nvPr/>
        </p:nvSpPr>
        <p:spPr>
          <a:xfrm>
            <a:off x="9000214" y="3130778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Step 2</a:t>
            </a:r>
          </a:p>
        </p:txBody>
      </p:sp>
      <p:sp>
        <p:nvSpPr>
          <p:cNvPr id="32" name="Equals 31">
            <a:extLst>
              <a:ext uri="{FF2B5EF4-FFF2-40B4-BE49-F238E27FC236}">
                <a16:creationId xmlns:a16="http://schemas.microsoft.com/office/drawing/2014/main" id="{BFFCA47B-238D-4503-9759-DD7BC4EF4976}"/>
              </a:ext>
            </a:extLst>
          </p:cNvPr>
          <p:cNvSpPr/>
          <p:nvPr/>
        </p:nvSpPr>
        <p:spPr>
          <a:xfrm>
            <a:off x="7108536" y="3024505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51983B4-D248-437B-8197-6FD09EA2B22D}"/>
              </a:ext>
            </a:extLst>
          </p:cNvPr>
          <p:cNvSpPr/>
          <p:nvPr/>
        </p:nvSpPr>
        <p:spPr>
          <a:xfrm>
            <a:off x="340242" y="4131453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7C1836-D658-400D-8677-398AC3817E42}"/>
              </a:ext>
            </a:extLst>
          </p:cNvPr>
          <p:cNvSpPr txBox="1"/>
          <p:nvPr/>
        </p:nvSpPr>
        <p:spPr>
          <a:xfrm>
            <a:off x="340241" y="4410893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Create online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9A6C90E-56A0-4B04-BDDE-BD8BAAF7319D}"/>
              </a:ext>
            </a:extLst>
          </p:cNvPr>
          <p:cNvSpPr/>
          <p:nvPr/>
        </p:nvSpPr>
        <p:spPr>
          <a:xfrm>
            <a:off x="8736526" y="4162788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B37CC-7B45-4C92-A659-E58F68940AB0}"/>
              </a:ext>
            </a:extLst>
          </p:cNvPr>
          <p:cNvSpPr txBox="1"/>
          <p:nvPr/>
        </p:nvSpPr>
        <p:spPr>
          <a:xfrm>
            <a:off x="9000214" y="444223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Step 3</a:t>
            </a:r>
          </a:p>
        </p:txBody>
      </p:sp>
      <p:sp>
        <p:nvSpPr>
          <p:cNvPr id="37" name="Equals 36">
            <a:extLst>
              <a:ext uri="{FF2B5EF4-FFF2-40B4-BE49-F238E27FC236}">
                <a16:creationId xmlns:a16="http://schemas.microsoft.com/office/drawing/2014/main" id="{A6A41C03-8F45-4C52-9045-651EEA2117FC}"/>
              </a:ext>
            </a:extLst>
          </p:cNvPr>
          <p:cNvSpPr/>
          <p:nvPr/>
        </p:nvSpPr>
        <p:spPr>
          <a:xfrm>
            <a:off x="7108536" y="4335962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CACD82-D30D-4266-AD37-CC016D87BF86}"/>
              </a:ext>
            </a:extLst>
          </p:cNvPr>
          <p:cNvSpPr/>
          <p:nvPr/>
        </p:nvSpPr>
        <p:spPr>
          <a:xfrm>
            <a:off x="318900" y="5460275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1D862-5736-4B37-86C1-58E1D19A94D5}"/>
              </a:ext>
            </a:extLst>
          </p:cNvPr>
          <p:cNvSpPr txBox="1"/>
          <p:nvPr/>
        </p:nvSpPr>
        <p:spPr>
          <a:xfrm>
            <a:off x="318899" y="5739715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Further development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13174D-9010-417E-90F7-0A52A7E1F10F}"/>
              </a:ext>
            </a:extLst>
          </p:cNvPr>
          <p:cNvSpPr/>
          <p:nvPr/>
        </p:nvSpPr>
        <p:spPr>
          <a:xfrm>
            <a:off x="8715184" y="5491610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B8F5B-3E8E-46F0-B750-DCD016D01F34}"/>
              </a:ext>
            </a:extLst>
          </p:cNvPr>
          <p:cNvSpPr txBox="1"/>
          <p:nvPr/>
        </p:nvSpPr>
        <p:spPr>
          <a:xfrm>
            <a:off x="8978872" y="5771057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?</a:t>
            </a:r>
          </a:p>
        </p:txBody>
      </p:sp>
      <p:sp>
        <p:nvSpPr>
          <p:cNvPr id="25" name="Equals 24">
            <a:extLst>
              <a:ext uri="{FF2B5EF4-FFF2-40B4-BE49-F238E27FC236}">
                <a16:creationId xmlns:a16="http://schemas.microsoft.com/office/drawing/2014/main" id="{EED21BDF-DFFF-47F2-81F9-41EF4CB1C560}"/>
              </a:ext>
            </a:extLst>
          </p:cNvPr>
          <p:cNvSpPr/>
          <p:nvPr/>
        </p:nvSpPr>
        <p:spPr>
          <a:xfrm>
            <a:off x="7087194" y="5664784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21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Further work: Brill Epichoric font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AD640-1ECA-4978-88FF-6F0A50EE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99" y="2540989"/>
            <a:ext cx="8331201" cy="3345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36CF73-FE19-4898-9163-51BA9748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23" y="1448730"/>
            <a:ext cx="7366001" cy="4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8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Further work: editor?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65BEF67-16EB-4DF9-83D5-00F439FE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6" y="1140178"/>
            <a:ext cx="9670167" cy="54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4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Further work: Linked open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88CC3-1574-419E-ACC3-8197FED92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49" y="2228414"/>
            <a:ext cx="6624451" cy="4140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F054E-E88B-4703-8D7C-AFA9129F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20650"/>
            <a:ext cx="5786718" cy="36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Current workflow for SEG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EF9FB0-E666-4A2C-B685-5BD3BBC3B10C}"/>
              </a:ext>
            </a:extLst>
          </p:cNvPr>
          <p:cNvSpPr/>
          <p:nvPr/>
        </p:nvSpPr>
        <p:spPr>
          <a:xfrm>
            <a:off x="688489" y="226986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287B-CBA3-4996-BE05-250985CE8DA9}"/>
              </a:ext>
            </a:extLst>
          </p:cNvPr>
          <p:cNvSpPr txBox="1"/>
          <p:nvPr/>
        </p:nvSpPr>
        <p:spPr>
          <a:xfrm>
            <a:off x="962809" y="246441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.docx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4928795" y="226986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5203115" y="246441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.pdf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9169101" y="219547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9443421" y="239002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print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92603-078C-4019-861A-0C469429069A}"/>
              </a:ext>
            </a:extLst>
          </p:cNvPr>
          <p:cNvSpPr/>
          <p:nvPr/>
        </p:nvSpPr>
        <p:spPr>
          <a:xfrm>
            <a:off x="9169101" y="430576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9443421" y="450031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online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621D4DE-8FE0-417D-AE31-A97372C582DC}"/>
              </a:ext>
            </a:extLst>
          </p:cNvPr>
          <p:cNvSpPr/>
          <p:nvPr/>
        </p:nvSpPr>
        <p:spPr>
          <a:xfrm>
            <a:off x="704625" y="430576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294102-6852-49AC-B111-CEB7D09D5A0C}"/>
              </a:ext>
            </a:extLst>
          </p:cNvPr>
          <p:cNvSpPr txBox="1"/>
          <p:nvPr/>
        </p:nvSpPr>
        <p:spPr>
          <a:xfrm>
            <a:off x="978945" y="450031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.docx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07E9F7-0B07-4953-B6ED-975A9E06885F}"/>
              </a:ext>
            </a:extLst>
          </p:cNvPr>
          <p:cNvCxnSpPr/>
          <p:nvPr/>
        </p:nvCxnSpPr>
        <p:spPr>
          <a:xfrm>
            <a:off x="3055172" y="285169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9CFCB9-29D9-4DA9-A2E0-F24E28644686}"/>
              </a:ext>
            </a:extLst>
          </p:cNvPr>
          <p:cNvCxnSpPr>
            <a:cxnSpLocks/>
          </p:cNvCxnSpPr>
          <p:nvPr/>
        </p:nvCxnSpPr>
        <p:spPr>
          <a:xfrm flipV="1">
            <a:off x="2904565" y="4961983"/>
            <a:ext cx="1749909" cy="1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quals 4">
            <a:extLst>
              <a:ext uri="{FF2B5EF4-FFF2-40B4-BE49-F238E27FC236}">
                <a16:creationId xmlns:a16="http://schemas.microsoft.com/office/drawing/2014/main" id="{4E203B2E-B7AB-4020-BB86-53D913E184E2}"/>
              </a:ext>
            </a:extLst>
          </p:cNvPr>
          <p:cNvSpPr/>
          <p:nvPr/>
        </p:nvSpPr>
        <p:spPr>
          <a:xfrm>
            <a:off x="7541111" y="2528960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C8EC5-FD4A-4535-8956-39A139A67E44}"/>
              </a:ext>
            </a:extLst>
          </p:cNvPr>
          <p:cNvSpPr/>
          <p:nvPr/>
        </p:nvSpPr>
        <p:spPr>
          <a:xfrm>
            <a:off x="4918037" y="4310297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3489A7-A9C5-4881-A22F-8ABA2B2A5DF0}"/>
              </a:ext>
            </a:extLst>
          </p:cNvPr>
          <p:cNvSpPr txBox="1"/>
          <p:nvPr/>
        </p:nvSpPr>
        <p:spPr>
          <a:xfrm>
            <a:off x="5192357" y="4504848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.xml</a:t>
            </a:r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4980DBA0-3C41-4EC5-BA1E-EF0F7D2E497D}"/>
              </a:ext>
            </a:extLst>
          </p:cNvPr>
          <p:cNvSpPr/>
          <p:nvPr/>
        </p:nvSpPr>
        <p:spPr>
          <a:xfrm>
            <a:off x="7628965" y="4522744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Further work: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E9A40-89C3-471F-8084-E34BFAC7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5" y="1278870"/>
            <a:ext cx="4092387" cy="2557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28BAE-01EF-4BAC-8A2B-EF216789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108" y="1222839"/>
            <a:ext cx="4182035" cy="261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3FEB5-48EA-4B99-B68B-7BE3DD09A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45" y="1222839"/>
            <a:ext cx="4182036" cy="2613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39605-A876-441F-B08A-70BB560D4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9" y="3836613"/>
            <a:ext cx="4092387" cy="255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78C35-6237-4A23-A4A6-283158598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108" y="3892643"/>
            <a:ext cx="4182036" cy="2613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5864D4-3173-4081-970C-001D17950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660" y="3892642"/>
            <a:ext cx="3760182" cy="23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9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5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(print)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C9ECA-97B4-47E4-9208-797527EC5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11" y="1580444"/>
            <a:ext cx="3647941" cy="5126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0E34F-68B7-47E7-A1DA-0F3F4821D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52" y="1503284"/>
            <a:ext cx="3693573" cy="5280808"/>
          </a:xfrm>
          <a:prstGeom prst="rect">
            <a:avLst/>
          </a:prstGeom>
        </p:spPr>
      </p:pic>
      <p:pic>
        <p:nvPicPr>
          <p:cNvPr id="1026" name="Picture 2" descr="https://brill.com/cover/covers/9789004379435.jpg?width=300">
            <a:extLst>
              <a:ext uri="{FF2B5EF4-FFF2-40B4-BE49-F238E27FC236}">
                <a16:creationId xmlns:a16="http://schemas.microsoft.com/office/drawing/2014/main" id="{10260DB2-667F-44CE-8815-CE3783FC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" y="610130"/>
            <a:ext cx="2262360" cy="345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B9B91D-AD88-4533-AB1D-CC22D54A02F9}"/>
              </a:ext>
            </a:extLst>
          </p:cNvPr>
          <p:cNvSpPr txBox="1"/>
          <p:nvPr/>
        </p:nvSpPr>
        <p:spPr>
          <a:xfrm>
            <a:off x="530586" y="4840710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BSGRE 11</a:t>
            </a:r>
          </a:p>
        </p:txBody>
      </p:sp>
    </p:spTree>
    <p:extLst>
      <p:ext uri="{BB962C8B-B14F-4D97-AF65-F5344CB8AC3E}">
        <p14:creationId xmlns:p14="http://schemas.microsoft.com/office/powerpoint/2010/main" val="132846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Workflow for text editions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EF9FB0-E666-4A2C-B685-5BD3BBC3B10C}"/>
              </a:ext>
            </a:extLst>
          </p:cNvPr>
          <p:cNvSpPr/>
          <p:nvPr/>
        </p:nvSpPr>
        <p:spPr>
          <a:xfrm>
            <a:off x="258767" y="1584259"/>
            <a:ext cx="2108834" cy="498665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287B-CBA3-4996-BE05-250985CE8DA9}"/>
              </a:ext>
            </a:extLst>
          </p:cNvPr>
          <p:cNvSpPr txBox="1"/>
          <p:nvPr/>
        </p:nvSpPr>
        <p:spPr>
          <a:xfrm>
            <a:off x="258767" y="1779975"/>
            <a:ext cx="210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Author environment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3864624" y="1584259"/>
            <a:ext cx="3178365" cy="498665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4682120" y="1779974"/>
            <a:ext cx="191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Editing environment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8709944" y="1584259"/>
            <a:ext cx="3287545" cy="503204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9258421" y="1779973"/>
            <a:ext cx="192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Publication Environment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07E9F7-0B07-4953-B6ED-975A9E06885F}"/>
              </a:ext>
            </a:extLst>
          </p:cNvPr>
          <p:cNvCxnSpPr>
            <a:cxnSpLocks/>
          </p:cNvCxnSpPr>
          <p:nvPr/>
        </p:nvCxnSpPr>
        <p:spPr>
          <a:xfrm>
            <a:off x="2604978" y="2864487"/>
            <a:ext cx="1062880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B1C85-999A-4147-B996-6358FB22849A}"/>
              </a:ext>
            </a:extLst>
          </p:cNvPr>
          <p:cNvCxnSpPr>
            <a:cxnSpLocks/>
          </p:cNvCxnSpPr>
          <p:nvPr/>
        </p:nvCxnSpPr>
        <p:spPr>
          <a:xfrm>
            <a:off x="7338386" y="2864487"/>
            <a:ext cx="104234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D0585D-CAE4-4F4F-A8EE-60B6E7826055}"/>
              </a:ext>
            </a:extLst>
          </p:cNvPr>
          <p:cNvSpPr txBox="1"/>
          <p:nvPr/>
        </p:nvSpPr>
        <p:spPr>
          <a:xfrm>
            <a:off x="3915305" y="2610970"/>
            <a:ext cx="3287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Copy editing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Indexing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Data enrichment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Version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Quality control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D6FFB-7B1F-4007-8190-75FF910F3530}"/>
              </a:ext>
            </a:extLst>
          </p:cNvPr>
          <p:cNvSpPr txBox="1"/>
          <p:nvPr/>
        </p:nvSpPr>
        <p:spPr>
          <a:xfrm>
            <a:off x="607642" y="5507989"/>
            <a:ext cx="13877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MS Word </a:t>
            </a:r>
            <a:r>
              <a:rPr lang="en-US" sz="10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Zotero, TeX, CTE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B1307D-1E8A-4DB2-B6F2-1E8F9F9D3EE6}"/>
              </a:ext>
            </a:extLst>
          </p:cNvPr>
          <p:cNvSpPr txBox="1"/>
          <p:nvPr/>
        </p:nvSpPr>
        <p:spPr>
          <a:xfrm>
            <a:off x="8790645" y="3965633"/>
            <a:ext cx="3287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Print: TeX templates incorporating the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Brill Typographical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Online: TEI (or Epidoc) XML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Any other data format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24E1A6-3DFB-45A7-9DAC-7D946F1930B2}"/>
              </a:ext>
            </a:extLst>
          </p:cNvPr>
          <p:cNvSpPr txBox="1"/>
          <p:nvPr/>
        </p:nvSpPr>
        <p:spPr>
          <a:xfrm>
            <a:off x="4865209" y="5345553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Plain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39F97C-0D1E-454C-AA7C-4361EF039E09}"/>
              </a:ext>
            </a:extLst>
          </p:cNvPr>
          <p:cNvSpPr txBox="1"/>
          <p:nvPr/>
        </p:nvSpPr>
        <p:spPr>
          <a:xfrm>
            <a:off x="249597" y="2651951"/>
            <a:ext cx="215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Editing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Data creation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399CF2-E717-4C81-881E-30D2497B0121}"/>
              </a:ext>
            </a:extLst>
          </p:cNvPr>
          <p:cNvSpPr txBox="1"/>
          <p:nvPr/>
        </p:nvSpPr>
        <p:spPr>
          <a:xfrm>
            <a:off x="8936502" y="2661034"/>
            <a:ext cx="3005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Search, browse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Read, analyze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Exchange, download</a:t>
            </a:r>
          </a:p>
        </p:txBody>
      </p:sp>
    </p:spTree>
    <p:extLst>
      <p:ext uri="{BB962C8B-B14F-4D97-AF65-F5344CB8AC3E}">
        <p14:creationId xmlns:p14="http://schemas.microsoft.com/office/powerpoint/2010/main" val="4003003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Workflow for non-CMS Brill MRWs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EF9FB0-E666-4A2C-B685-5BD3BBC3B10C}"/>
              </a:ext>
            </a:extLst>
          </p:cNvPr>
          <p:cNvSpPr/>
          <p:nvPr/>
        </p:nvSpPr>
        <p:spPr>
          <a:xfrm>
            <a:off x="688489" y="226986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287B-CBA3-4996-BE05-250985CE8DA9}"/>
              </a:ext>
            </a:extLst>
          </p:cNvPr>
          <p:cNvSpPr txBox="1"/>
          <p:nvPr/>
        </p:nvSpPr>
        <p:spPr>
          <a:xfrm>
            <a:off x="962809" y="246441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.docx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4928795" y="226986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5203115" y="246441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.md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9169101" y="219547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9443421" y="239002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.xml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92603-078C-4019-861A-0C469429069A}"/>
              </a:ext>
            </a:extLst>
          </p:cNvPr>
          <p:cNvSpPr/>
          <p:nvPr/>
        </p:nvSpPr>
        <p:spPr>
          <a:xfrm>
            <a:off x="9202270" y="415424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9476590" y="434879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.pdf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621D4DE-8FE0-417D-AE31-A97372C582DC}"/>
              </a:ext>
            </a:extLst>
          </p:cNvPr>
          <p:cNvSpPr/>
          <p:nvPr/>
        </p:nvSpPr>
        <p:spPr>
          <a:xfrm>
            <a:off x="704625" y="430576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294102-6852-49AC-B111-CEB7D09D5A0C}"/>
              </a:ext>
            </a:extLst>
          </p:cNvPr>
          <p:cNvSpPr txBox="1"/>
          <p:nvPr/>
        </p:nvSpPr>
        <p:spPr>
          <a:xfrm>
            <a:off x="978945" y="450031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print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07E9F7-0B07-4953-B6ED-975A9E06885F}"/>
              </a:ext>
            </a:extLst>
          </p:cNvPr>
          <p:cNvCxnSpPr/>
          <p:nvPr/>
        </p:nvCxnSpPr>
        <p:spPr>
          <a:xfrm>
            <a:off x="3055172" y="285169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B1C85-999A-4147-B996-6358FB22849A}"/>
              </a:ext>
            </a:extLst>
          </p:cNvPr>
          <p:cNvCxnSpPr/>
          <p:nvPr/>
        </p:nvCxnSpPr>
        <p:spPr>
          <a:xfrm>
            <a:off x="7308925" y="285169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426A76-5AE3-4A8E-B471-146816E834A4}"/>
              </a:ext>
            </a:extLst>
          </p:cNvPr>
          <p:cNvCxnSpPr>
            <a:cxnSpLocks/>
          </p:cNvCxnSpPr>
          <p:nvPr/>
        </p:nvCxnSpPr>
        <p:spPr>
          <a:xfrm>
            <a:off x="7386022" y="3186970"/>
            <a:ext cx="1585856" cy="1546395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9CFCB9-29D9-4DA9-A2E0-F24E28644686}"/>
              </a:ext>
            </a:extLst>
          </p:cNvPr>
          <p:cNvCxnSpPr>
            <a:cxnSpLocks/>
          </p:cNvCxnSpPr>
          <p:nvPr/>
        </p:nvCxnSpPr>
        <p:spPr>
          <a:xfrm flipV="1">
            <a:off x="2904565" y="3270325"/>
            <a:ext cx="1635162" cy="1691657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D0585D-CAE4-4F4F-A8EE-60B6E7826055}"/>
              </a:ext>
            </a:extLst>
          </p:cNvPr>
          <p:cNvSpPr txBox="1"/>
          <p:nvPr/>
        </p:nvSpPr>
        <p:spPr>
          <a:xfrm>
            <a:off x="4087906" y="4077148"/>
            <a:ext cx="379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Python scripts are used to convert from one format to another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GIT takes care of version  management</a:t>
            </a:r>
          </a:p>
        </p:txBody>
      </p:sp>
    </p:spTree>
    <p:extLst>
      <p:ext uri="{BB962C8B-B14F-4D97-AF65-F5344CB8AC3E}">
        <p14:creationId xmlns:p14="http://schemas.microsoft.com/office/powerpoint/2010/main" val="2946326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(tour)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314CA-1097-4F76-9178-45F63875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09" y="1323192"/>
            <a:ext cx="8562753" cy="53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1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(library)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8C142-74B9-423B-9FCE-F750C35F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2" y="1271868"/>
            <a:ext cx="6902823" cy="4314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D7300-B383-4335-93E8-D21727DC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997" y="3039035"/>
            <a:ext cx="6110344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5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(edition and commentary)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4624-D63B-44ED-B3F4-AF6F4F86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31" y="1323192"/>
            <a:ext cx="8347934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(search, browse, tools)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DD412-8423-4D31-A8D2-920E6F1C7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11" y="1529959"/>
            <a:ext cx="7346577" cy="459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22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(horizontal view)</a:t>
            </a:r>
          </a:p>
        </p:txBody>
      </p:sp>
      <p:sp>
        <p:nvSpPr>
          <p:cNvPr id="3" name="AutoShape 2" descr="https://files.slack.com/files-pri/T0PHQFU92-FES3UQVU2/screen_shot_2018-12-12_at_10.49.15_am.png">
            <a:extLst>
              <a:ext uri="{FF2B5EF4-FFF2-40B4-BE49-F238E27FC236}">
                <a16:creationId xmlns:a16="http://schemas.microsoft.com/office/drawing/2014/main" id="{C467CD1B-D70B-449B-A17F-2A1FA1B24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12357BF-0C40-49C0-83D9-16052EBF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96" y="1433985"/>
            <a:ext cx="3612007" cy="53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1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(SEG)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F0840-AB40-4080-ADC4-4C5D06A4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55" y="1323192"/>
            <a:ext cx="8271490" cy="51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Current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535AB-E97A-41CC-993C-7D33B54D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3234"/>
            <a:ext cx="6067313" cy="37920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E7F055-94AA-4422-9167-472FA7D980CA}"/>
              </a:ext>
            </a:extLst>
          </p:cNvPr>
          <p:cNvSpPr txBox="1"/>
          <p:nvPr/>
        </p:nvSpPr>
        <p:spPr>
          <a:xfrm>
            <a:off x="8296270" y="1607380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Online</a:t>
            </a:r>
          </a:p>
        </p:txBody>
      </p:sp>
      <p:pic>
        <p:nvPicPr>
          <p:cNvPr id="1026" name="Picture 2" descr="260bc644-028f-4bda-b452-928d19a87f1a@eurprd08">
            <a:extLst>
              <a:ext uri="{FF2B5EF4-FFF2-40B4-BE49-F238E27FC236}">
                <a16:creationId xmlns:a16="http://schemas.microsoft.com/office/drawing/2014/main" id="{4A0B2AEF-9359-4F94-92A2-2EA808E8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06" y="2353234"/>
            <a:ext cx="5038599" cy="37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89E8D7-9E9A-4B26-8C4D-BBA9D51174FF}"/>
              </a:ext>
            </a:extLst>
          </p:cNvPr>
          <p:cNvSpPr txBox="1"/>
          <p:nvPr/>
        </p:nvSpPr>
        <p:spPr>
          <a:xfrm>
            <a:off x="3002437" y="1607380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Print</a:t>
            </a:r>
          </a:p>
        </p:txBody>
      </p:sp>
    </p:spTree>
    <p:extLst>
      <p:ext uri="{BB962C8B-B14F-4D97-AF65-F5344CB8AC3E}">
        <p14:creationId xmlns:p14="http://schemas.microsoft.com/office/powerpoint/2010/main" val="3274159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 (SEG, vertical view)</a:t>
            </a:r>
          </a:p>
        </p:txBody>
      </p:sp>
      <p:pic>
        <p:nvPicPr>
          <p:cNvPr id="2050" name="E86D1542-CE2F-4F65-A5D6-23002A0701A7" descr="4BBDF91D-3A6F-41FD-ADCC-43A28FFE073A@wireless">
            <a:extLst>
              <a:ext uri="{FF2B5EF4-FFF2-40B4-BE49-F238E27FC236}">
                <a16:creationId xmlns:a16="http://schemas.microsoft.com/office/drawing/2014/main" id="{9A45A692-37A4-41DD-9AC6-2ACDDD01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47" y="1461833"/>
            <a:ext cx="8051706" cy="503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998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Publication environment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340243" y="1611513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803520" y="1890954"/>
            <a:ext cx="592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https://labs.brill.com/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A0AFD2-A90E-4AF1-81D0-7BF49BB14FE7}"/>
              </a:ext>
            </a:extLst>
          </p:cNvPr>
          <p:cNvSpPr/>
          <p:nvPr/>
        </p:nvSpPr>
        <p:spPr>
          <a:xfrm>
            <a:off x="340243" y="3330365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E84F6-DB0C-47D0-96E6-E300BF4B422A}"/>
              </a:ext>
            </a:extLst>
          </p:cNvPr>
          <p:cNvSpPr txBox="1"/>
          <p:nvPr/>
        </p:nvSpPr>
        <p:spPr>
          <a:xfrm>
            <a:off x="340242" y="3609805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Doesn’t exist… yet?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86938F-0C6C-4580-B3A1-24DA4C7D6217}"/>
              </a:ext>
            </a:extLst>
          </p:cNvPr>
          <p:cNvSpPr/>
          <p:nvPr/>
        </p:nvSpPr>
        <p:spPr>
          <a:xfrm>
            <a:off x="8736527" y="1611507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B09217-99C5-4BFC-AFAA-AF7E09535172}"/>
              </a:ext>
            </a:extLst>
          </p:cNvPr>
          <p:cNvSpPr txBox="1"/>
          <p:nvPr/>
        </p:nvSpPr>
        <p:spPr>
          <a:xfrm>
            <a:off x="9000215" y="1890954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site</a:t>
            </a:r>
          </a:p>
        </p:txBody>
      </p:sp>
      <p:sp>
        <p:nvSpPr>
          <p:cNvPr id="39" name="Equals 38">
            <a:extLst>
              <a:ext uri="{FF2B5EF4-FFF2-40B4-BE49-F238E27FC236}">
                <a16:creationId xmlns:a16="http://schemas.microsoft.com/office/drawing/2014/main" id="{1A161C69-3130-4B47-B3B9-71BC74FDB158}"/>
              </a:ext>
            </a:extLst>
          </p:cNvPr>
          <p:cNvSpPr/>
          <p:nvPr/>
        </p:nvSpPr>
        <p:spPr>
          <a:xfrm>
            <a:off x="7108537" y="1784681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087483F-1B8C-4655-BA22-D609F34B87B0}"/>
              </a:ext>
            </a:extLst>
          </p:cNvPr>
          <p:cNvSpPr/>
          <p:nvPr/>
        </p:nvSpPr>
        <p:spPr>
          <a:xfrm>
            <a:off x="8736527" y="3361700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542B38-AB64-4B70-A51D-CBA5F74EB179}"/>
              </a:ext>
            </a:extLst>
          </p:cNvPr>
          <p:cNvSpPr txBox="1"/>
          <p:nvPr/>
        </p:nvSpPr>
        <p:spPr>
          <a:xfrm>
            <a:off x="9000215" y="3641147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wiki</a:t>
            </a:r>
          </a:p>
        </p:txBody>
      </p:sp>
      <p:sp>
        <p:nvSpPr>
          <p:cNvPr id="46" name="Equals 45">
            <a:extLst>
              <a:ext uri="{FF2B5EF4-FFF2-40B4-BE49-F238E27FC236}">
                <a16:creationId xmlns:a16="http://schemas.microsoft.com/office/drawing/2014/main" id="{7C78F2D8-A851-409B-B270-2ED2B3CC432B}"/>
              </a:ext>
            </a:extLst>
          </p:cNvPr>
          <p:cNvSpPr/>
          <p:nvPr/>
        </p:nvSpPr>
        <p:spPr>
          <a:xfrm>
            <a:off x="7108537" y="3534874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D07A05-43AF-4CA4-93F9-186941B1E4E2}"/>
              </a:ext>
            </a:extLst>
          </p:cNvPr>
          <p:cNvSpPr/>
          <p:nvPr/>
        </p:nvSpPr>
        <p:spPr>
          <a:xfrm>
            <a:off x="340243" y="5049217"/>
            <a:ext cx="6389172" cy="95806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B4AD90-9816-4B4A-AA66-CB2D65887399}"/>
              </a:ext>
            </a:extLst>
          </p:cNvPr>
          <p:cNvSpPr txBox="1"/>
          <p:nvPr/>
        </p:nvSpPr>
        <p:spPr>
          <a:xfrm>
            <a:off x="340242" y="5328657"/>
            <a:ext cx="638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https://github.com/BrillPublishers/scaife-viewer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BC483B9-482D-4EC2-932E-86B9BCAFF4FE}"/>
              </a:ext>
            </a:extLst>
          </p:cNvPr>
          <p:cNvSpPr/>
          <p:nvPr/>
        </p:nvSpPr>
        <p:spPr>
          <a:xfrm>
            <a:off x="8736527" y="5080552"/>
            <a:ext cx="1936377" cy="95806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314E76-6B0A-4767-84A0-FAFA6AD1A5CA}"/>
              </a:ext>
            </a:extLst>
          </p:cNvPr>
          <p:cNvSpPr txBox="1"/>
          <p:nvPr/>
        </p:nvSpPr>
        <p:spPr>
          <a:xfrm>
            <a:off x="9000215" y="5359999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code</a:t>
            </a:r>
          </a:p>
        </p:txBody>
      </p:sp>
      <p:sp>
        <p:nvSpPr>
          <p:cNvPr id="51" name="Equals 50">
            <a:extLst>
              <a:ext uri="{FF2B5EF4-FFF2-40B4-BE49-F238E27FC236}">
                <a16:creationId xmlns:a16="http://schemas.microsoft.com/office/drawing/2014/main" id="{973F1865-4453-4CF5-A285-D6E91232AA9C}"/>
              </a:ext>
            </a:extLst>
          </p:cNvPr>
          <p:cNvSpPr/>
          <p:nvPr/>
        </p:nvSpPr>
        <p:spPr>
          <a:xfrm>
            <a:off x="7108537" y="5253726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37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Questions (1)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4324722" y="4906439"/>
            <a:ext cx="7029077" cy="153050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1507668" y="1475262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6764023" y="1835467"/>
            <a:ext cx="4073562" cy="225288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7985014" y="1987191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A848A4-2A7B-415D-8D60-352A717D50B7}"/>
              </a:ext>
            </a:extLst>
          </p:cNvPr>
          <p:cNvSpPr txBox="1"/>
          <p:nvPr/>
        </p:nvSpPr>
        <p:spPr>
          <a:xfrm>
            <a:off x="510127" y="1996870"/>
            <a:ext cx="42562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Entry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urn:cts:brill:seg.entries.62626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Inscription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urn:cts:brill:seg.inscriptions.iseg62626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Reference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urn:cts:brill:seg.references.ref626261 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 algn="ctr"/>
            <a:endParaRPr lang="en-US" sz="2400" dirty="0"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02AB8-3114-44B1-BFC2-B6018A644E06}"/>
              </a:ext>
            </a:extLst>
          </p:cNvPr>
          <p:cNvSpPr txBox="1"/>
          <p:nvPr/>
        </p:nvSpPr>
        <p:spPr>
          <a:xfrm rot="10800000" flipV="1">
            <a:off x="6910596" y="2920198"/>
            <a:ext cx="3780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Entry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urn:cite2:brill:seg:62626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Inscription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urn:cite2:brill:inscr:iseg62626 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  <a:p>
            <a:r>
              <a:rPr lang="nl-NL" i="1" dirty="0">
                <a:latin typeface="Brill" panose="020F0602050406030203" pitchFamily="34" charset="0"/>
                <a:ea typeface="Brill" panose="020F0602050406030203" pitchFamily="34" charset="0"/>
              </a:rPr>
              <a:t>Reference</a:t>
            </a:r>
            <a:r>
              <a:rPr lang="nl-NL" dirty="0">
                <a:latin typeface="Brill" panose="020F0602050406030203" pitchFamily="34" charset="0"/>
                <a:ea typeface="Brill" panose="020F0602050406030203" pitchFamily="34" charset="0"/>
              </a:rPr>
              <a:t>: urn:cite2:brill:refs:ref626261</a:t>
            </a:r>
            <a:endParaRPr lang="en-US" dirty="0"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88C792-ACCD-46E3-87D3-DB01CE7F5AEB}"/>
              </a:ext>
            </a:extLst>
          </p:cNvPr>
          <p:cNvSpPr txBox="1"/>
          <p:nvPr/>
        </p:nvSpPr>
        <p:spPr>
          <a:xfrm rot="10800000" flipV="1">
            <a:off x="4918782" y="2321004"/>
            <a:ext cx="1481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C782B-8068-4DAB-9D1C-04080D932769}"/>
              </a:ext>
            </a:extLst>
          </p:cNvPr>
          <p:cNvSpPr txBox="1"/>
          <p:nvPr/>
        </p:nvSpPr>
        <p:spPr>
          <a:xfrm rot="10800000" flipV="1">
            <a:off x="2626673" y="4954699"/>
            <a:ext cx="1481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C394A7-6061-4DBC-B747-F2A5B2E5539C}"/>
              </a:ext>
            </a:extLst>
          </p:cNvPr>
          <p:cNvSpPr/>
          <p:nvPr/>
        </p:nvSpPr>
        <p:spPr>
          <a:xfrm>
            <a:off x="299188" y="1446069"/>
            <a:ext cx="4256254" cy="225288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0CDEA-FF22-44D5-B1C9-1CA1E98C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24" y="5187076"/>
            <a:ext cx="4608516" cy="9692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CD206B-F4CF-4F44-AE81-4285B168DC64}"/>
              </a:ext>
            </a:extLst>
          </p:cNvPr>
          <p:cNvSpPr txBox="1"/>
          <p:nvPr/>
        </p:nvSpPr>
        <p:spPr>
          <a:xfrm>
            <a:off x="4484579" y="5440856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DTS</a:t>
            </a:r>
          </a:p>
        </p:txBody>
      </p:sp>
    </p:spTree>
    <p:extLst>
      <p:ext uri="{BB962C8B-B14F-4D97-AF65-F5344CB8AC3E}">
        <p14:creationId xmlns:p14="http://schemas.microsoft.com/office/powerpoint/2010/main" val="2752169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Questions (2)</a:t>
            </a:r>
          </a:p>
        </p:txBody>
      </p:sp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D2EC85F-D787-43CC-934F-95EFF637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1" y="1358913"/>
            <a:ext cx="7382977" cy="51339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0ADC9F-3EF1-4741-A4DB-611450CDF14C}"/>
              </a:ext>
            </a:extLst>
          </p:cNvPr>
          <p:cNvSpPr/>
          <p:nvPr/>
        </p:nvSpPr>
        <p:spPr>
          <a:xfrm>
            <a:off x="759177" y="5263014"/>
            <a:ext cx="4496697" cy="7426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D6A4B-FF58-410C-972C-553F51596237}"/>
              </a:ext>
            </a:extLst>
          </p:cNvPr>
          <p:cNvSpPr txBox="1"/>
          <p:nvPr/>
        </p:nvSpPr>
        <p:spPr>
          <a:xfrm>
            <a:off x="1433729" y="5403518"/>
            <a:ext cx="314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Is this a good idea?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0C232D-E793-44D7-A3A9-83119371499E}"/>
              </a:ext>
            </a:extLst>
          </p:cNvPr>
          <p:cNvCxnSpPr>
            <a:cxnSpLocks/>
          </p:cNvCxnSpPr>
          <p:nvPr/>
        </p:nvCxnSpPr>
        <p:spPr>
          <a:xfrm flipV="1">
            <a:off x="3228622" y="3081867"/>
            <a:ext cx="3770489" cy="2077155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B9E91-8602-42B5-8000-762C23B7E275}"/>
              </a:ext>
            </a:extLst>
          </p:cNvPr>
          <p:cNvCxnSpPr>
            <a:cxnSpLocks/>
          </p:cNvCxnSpPr>
          <p:nvPr/>
        </p:nvCxnSpPr>
        <p:spPr>
          <a:xfrm flipV="1">
            <a:off x="3228622" y="3081867"/>
            <a:ext cx="2675467" cy="2077156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1C3513-4386-440E-A50D-7AE053F59109}"/>
              </a:ext>
            </a:extLst>
          </p:cNvPr>
          <p:cNvCxnSpPr>
            <a:cxnSpLocks/>
          </p:cNvCxnSpPr>
          <p:nvPr/>
        </p:nvCxnSpPr>
        <p:spPr>
          <a:xfrm flipV="1">
            <a:off x="3307644" y="3081866"/>
            <a:ext cx="1643322" cy="2040642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996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Questions (3)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A2945-D9D1-4F42-9D1E-68D5537F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7" y="2420471"/>
            <a:ext cx="6067313" cy="3792071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C25649C-D4CF-42A5-AFA6-C296ADB1A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03" y="1465729"/>
            <a:ext cx="5142156" cy="321384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6519FF-CCDC-40F6-838B-46C7735E587C}"/>
              </a:ext>
            </a:extLst>
          </p:cNvPr>
          <p:cNvSpPr/>
          <p:nvPr/>
        </p:nvSpPr>
        <p:spPr>
          <a:xfrm>
            <a:off x="838199" y="1323192"/>
            <a:ext cx="4496697" cy="7426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5C89C-AAC8-4E3B-8B00-4E87E379B859}"/>
              </a:ext>
            </a:extLst>
          </p:cNvPr>
          <p:cNvSpPr txBox="1"/>
          <p:nvPr/>
        </p:nvSpPr>
        <p:spPr>
          <a:xfrm>
            <a:off x="1334098" y="1462410"/>
            <a:ext cx="314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What widgets?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207E4-E2E2-4848-B5BF-6EB022F713EC}"/>
              </a:ext>
            </a:extLst>
          </p:cNvPr>
          <p:cNvCxnSpPr>
            <a:cxnSpLocks/>
          </p:cNvCxnSpPr>
          <p:nvPr/>
        </p:nvCxnSpPr>
        <p:spPr>
          <a:xfrm>
            <a:off x="4052943" y="1693242"/>
            <a:ext cx="1859281" cy="3841566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E4321-125F-4270-A73D-0735AAB80EE6}"/>
              </a:ext>
            </a:extLst>
          </p:cNvPr>
          <p:cNvCxnSpPr>
            <a:cxnSpLocks/>
          </p:cNvCxnSpPr>
          <p:nvPr/>
        </p:nvCxnSpPr>
        <p:spPr>
          <a:xfrm flipH="1">
            <a:off x="838198" y="1693242"/>
            <a:ext cx="588012" cy="3556091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185D9E-BCBE-4B5E-9CA4-023887469B5F}"/>
              </a:ext>
            </a:extLst>
          </p:cNvPr>
          <p:cNvCxnSpPr>
            <a:cxnSpLocks/>
          </p:cNvCxnSpPr>
          <p:nvPr/>
        </p:nvCxnSpPr>
        <p:spPr>
          <a:xfrm flipH="1" flipV="1">
            <a:off x="4820356" y="1693242"/>
            <a:ext cx="2449688" cy="515162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42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Lessons learned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284183" y="1451926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421344" y="1616031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Data cleaning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BFF5DD-4043-4FC5-8AA1-4EDA00F819FA}"/>
              </a:ext>
            </a:extLst>
          </p:cNvPr>
          <p:cNvSpPr/>
          <p:nvPr/>
        </p:nvSpPr>
        <p:spPr>
          <a:xfrm>
            <a:off x="6868758" y="142148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B8BFC-6BE9-400D-957D-4E4D719E4342}"/>
              </a:ext>
            </a:extLst>
          </p:cNvPr>
          <p:cNvSpPr txBox="1"/>
          <p:nvPr/>
        </p:nvSpPr>
        <p:spPr>
          <a:xfrm>
            <a:off x="7143078" y="161603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More work than you think…</a:t>
            </a:r>
          </a:p>
        </p:txBody>
      </p:sp>
      <p:sp>
        <p:nvSpPr>
          <p:cNvPr id="30" name="Equals 29">
            <a:extLst>
              <a:ext uri="{FF2B5EF4-FFF2-40B4-BE49-F238E27FC236}">
                <a16:creationId xmlns:a16="http://schemas.microsoft.com/office/drawing/2014/main" id="{6A821311-6C77-4485-A449-C6F60D2070BE}"/>
              </a:ext>
            </a:extLst>
          </p:cNvPr>
          <p:cNvSpPr/>
          <p:nvPr/>
        </p:nvSpPr>
        <p:spPr>
          <a:xfrm>
            <a:off x="5166361" y="146268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F6A60F-8C04-4586-81BE-10013A0A7E5F}"/>
              </a:ext>
            </a:extLst>
          </p:cNvPr>
          <p:cNvSpPr/>
          <p:nvPr/>
        </p:nvSpPr>
        <p:spPr>
          <a:xfrm>
            <a:off x="273425" y="2537352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9F047-F4EB-415A-8336-EF4351FCDC51}"/>
              </a:ext>
            </a:extLst>
          </p:cNvPr>
          <p:cNvSpPr txBox="1"/>
          <p:nvPr/>
        </p:nvSpPr>
        <p:spPr>
          <a:xfrm>
            <a:off x="410586" y="2701457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Fast communication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92325E-CAF7-491F-AA9D-22CFAB93622B}"/>
              </a:ext>
            </a:extLst>
          </p:cNvPr>
          <p:cNvSpPr/>
          <p:nvPr/>
        </p:nvSpPr>
        <p:spPr>
          <a:xfrm>
            <a:off x="6858000" y="2506906"/>
            <a:ext cx="3870064" cy="686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6E214B-6CBC-469B-B9CC-D94E5A2754B2}"/>
              </a:ext>
            </a:extLst>
          </p:cNvPr>
          <p:cNvSpPr txBox="1"/>
          <p:nvPr/>
        </p:nvSpPr>
        <p:spPr>
          <a:xfrm>
            <a:off x="7132320" y="2655974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Proactive</a:t>
            </a:r>
          </a:p>
        </p:txBody>
      </p:sp>
      <p:sp>
        <p:nvSpPr>
          <p:cNvPr id="29" name="Equals 28">
            <a:extLst>
              <a:ext uri="{FF2B5EF4-FFF2-40B4-BE49-F238E27FC236}">
                <a16:creationId xmlns:a16="http://schemas.microsoft.com/office/drawing/2014/main" id="{89EC29B9-6431-4F5E-9FF6-684A825CD70C}"/>
              </a:ext>
            </a:extLst>
          </p:cNvPr>
          <p:cNvSpPr/>
          <p:nvPr/>
        </p:nvSpPr>
        <p:spPr>
          <a:xfrm>
            <a:off x="5155603" y="2548109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3B6094-F28C-4B0D-A250-DBAB16EE65A8}"/>
              </a:ext>
            </a:extLst>
          </p:cNvPr>
          <p:cNvSpPr/>
          <p:nvPr/>
        </p:nvSpPr>
        <p:spPr>
          <a:xfrm>
            <a:off x="238696" y="3687173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420D82-1786-40A1-904F-8EC44CA27B63}"/>
              </a:ext>
            </a:extLst>
          </p:cNvPr>
          <p:cNvSpPr txBox="1"/>
          <p:nvPr/>
        </p:nvSpPr>
        <p:spPr>
          <a:xfrm>
            <a:off x="187598" y="3837779"/>
            <a:ext cx="440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Keep it simple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229B5C-94F3-4D51-915F-C49D0E0A0A3C}"/>
              </a:ext>
            </a:extLst>
          </p:cNvPr>
          <p:cNvSpPr/>
          <p:nvPr/>
        </p:nvSpPr>
        <p:spPr>
          <a:xfrm>
            <a:off x="6858000" y="3756114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E71DCF-D999-4CD7-A644-9800EE9C6152}"/>
              </a:ext>
            </a:extLst>
          </p:cNvPr>
          <p:cNvSpPr txBox="1"/>
          <p:nvPr/>
        </p:nvSpPr>
        <p:spPr>
          <a:xfrm>
            <a:off x="7097591" y="3851277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Kill your darlings</a:t>
            </a:r>
          </a:p>
        </p:txBody>
      </p:sp>
      <p:sp>
        <p:nvSpPr>
          <p:cNvPr id="36" name="Equals 35">
            <a:extLst>
              <a:ext uri="{FF2B5EF4-FFF2-40B4-BE49-F238E27FC236}">
                <a16:creationId xmlns:a16="http://schemas.microsoft.com/office/drawing/2014/main" id="{7118F9E7-97AF-4E6A-A501-5F03F7993438}"/>
              </a:ext>
            </a:extLst>
          </p:cNvPr>
          <p:cNvSpPr/>
          <p:nvPr/>
        </p:nvSpPr>
        <p:spPr>
          <a:xfrm>
            <a:off x="5120874" y="3697930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4B55DB-C0FF-47EE-ADDA-A8CE97AB0F7D}"/>
              </a:ext>
            </a:extLst>
          </p:cNvPr>
          <p:cNvSpPr/>
          <p:nvPr/>
        </p:nvSpPr>
        <p:spPr>
          <a:xfrm>
            <a:off x="238696" y="4838056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1214BB-36CB-4845-A52B-CAC43FC59079}"/>
              </a:ext>
            </a:extLst>
          </p:cNvPr>
          <p:cNvSpPr txBox="1"/>
          <p:nvPr/>
        </p:nvSpPr>
        <p:spPr>
          <a:xfrm>
            <a:off x="12552" y="4977905"/>
            <a:ext cx="480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It always takes longer than you hope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2335BB-C4B5-41B8-9049-3DCD413858D2}"/>
              </a:ext>
            </a:extLst>
          </p:cNvPr>
          <p:cNvSpPr/>
          <p:nvPr/>
        </p:nvSpPr>
        <p:spPr>
          <a:xfrm>
            <a:off x="6823271" y="480761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20002-6F4B-4363-9B4A-A2208812B9D1}"/>
              </a:ext>
            </a:extLst>
          </p:cNvPr>
          <p:cNvSpPr txBox="1"/>
          <p:nvPr/>
        </p:nvSpPr>
        <p:spPr>
          <a:xfrm>
            <a:off x="7097591" y="500216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Inevitable</a:t>
            </a: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562CA442-E917-4D05-A299-7411E84E5B20}"/>
              </a:ext>
            </a:extLst>
          </p:cNvPr>
          <p:cNvSpPr/>
          <p:nvPr/>
        </p:nvSpPr>
        <p:spPr>
          <a:xfrm>
            <a:off x="5120874" y="484881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New workflow for SEG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838200" y="194713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950260" y="2152012"/>
            <a:ext cx="17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Editing environment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5078506" y="187274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5352826" y="206729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.pdf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92603-078C-4019-861A-0C469429069A}"/>
              </a:ext>
            </a:extLst>
          </p:cNvPr>
          <p:cNvSpPr/>
          <p:nvPr/>
        </p:nvSpPr>
        <p:spPr>
          <a:xfrm>
            <a:off x="5111675" y="383151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5385995" y="402606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.xml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B1C85-999A-4147-B996-6358FB22849A}"/>
              </a:ext>
            </a:extLst>
          </p:cNvPr>
          <p:cNvCxnSpPr/>
          <p:nvPr/>
        </p:nvCxnSpPr>
        <p:spPr>
          <a:xfrm>
            <a:off x="3218330" y="2528960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426A76-5AE3-4A8E-B471-146816E834A4}"/>
              </a:ext>
            </a:extLst>
          </p:cNvPr>
          <p:cNvCxnSpPr>
            <a:cxnSpLocks/>
          </p:cNvCxnSpPr>
          <p:nvPr/>
        </p:nvCxnSpPr>
        <p:spPr>
          <a:xfrm>
            <a:off x="3295427" y="2864240"/>
            <a:ext cx="1585856" cy="1546395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BFF5DD-4043-4FC5-8AA1-4EDA00F819FA}"/>
              </a:ext>
            </a:extLst>
          </p:cNvPr>
          <p:cNvSpPr/>
          <p:nvPr/>
        </p:nvSpPr>
        <p:spPr>
          <a:xfrm>
            <a:off x="9318812" y="1872744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B8BFC-6BE9-400D-957D-4E4D719E4342}"/>
              </a:ext>
            </a:extLst>
          </p:cNvPr>
          <p:cNvSpPr txBox="1"/>
          <p:nvPr/>
        </p:nvSpPr>
        <p:spPr>
          <a:xfrm>
            <a:off x="9593132" y="2067295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print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79240B-BF89-4610-AAE4-4B8DA07EAD3E}"/>
              </a:ext>
            </a:extLst>
          </p:cNvPr>
          <p:cNvSpPr/>
          <p:nvPr/>
        </p:nvSpPr>
        <p:spPr>
          <a:xfrm>
            <a:off x="9318812" y="3983035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E15026-F4A6-4ECA-A2E7-6E4B7E762688}"/>
              </a:ext>
            </a:extLst>
          </p:cNvPr>
          <p:cNvSpPr txBox="1"/>
          <p:nvPr/>
        </p:nvSpPr>
        <p:spPr>
          <a:xfrm>
            <a:off x="9593132" y="4177586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online</a:t>
            </a:r>
          </a:p>
        </p:txBody>
      </p:sp>
      <p:sp>
        <p:nvSpPr>
          <p:cNvPr id="30" name="Equals 29">
            <a:extLst>
              <a:ext uri="{FF2B5EF4-FFF2-40B4-BE49-F238E27FC236}">
                <a16:creationId xmlns:a16="http://schemas.microsoft.com/office/drawing/2014/main" id="{6A821311-6C77-4485-A449-C6F60D2070BE}"/>
              </a:ext>
            </a:extLst>
          </p:cNvPr>
          <p:cNvSpPr/>
          <p:nvPr/>
        </p:nvSpPr>
        <p:spPr>
          <a:xfrm>
            <a:off x="7690822" y="2206230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Equals 30">
            <a:extLst>
              <a:ext uri="{FF2B5EF4-FFF2-40B4-BE49-F238E27FC236}">
                <a16:creationId xmlns:a16="http://schemas.microsoft.com/office/drawing/2014/main" id="{F536E653-82CD-434B-BB0D-AFDA243943A7}"/>
              </a:ext>
            </a:extLst>
          </p:cNvPr>
          <p:cNvSpPr/>
          <p:nvPr/>
        </p:nvSpPr>
        <p:spPr>
          <a:xfrm>
            <a:off x="7778676" y="4200014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Reasons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284183" y="1451926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421344" y="1616031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Save time spent on typesetting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BFF5DD-4043-4FC5-8AA1-4EDA00F819FA}"/>
              </a:ext>
            </a:extLst>
          </p:cNvPr>
          <p:cNvSpPr/>
          <p:nvPr/>
        </p:nvSpPr>
        <p:spPr>
          <a:xfrm>
            <a:off x="6868758" y="142148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B8BFC-6BE9-400D-957D-4E4D719E4342}"/>
              </a:ext>
            </a:extLst>
          </p:cNvPr>
          <p:cNvSpPr txBox="1"/>
          <p:nvPr/>
        </p:nvSpPr>
        <p:spPr>
          <a:xfrm>
            <a:off x="7143078" y="161603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Advantage for editors</a:t>
            </a:r>
          </a:p>
        </p:txBody>
      </p:sp>
      <p:sp>
        <p:nvSpPr>
          <p:cNvPr id="30" name="Equals 29">
            <a:extLst>
              <a:ext uri="{FF2B5EF4-FFF2-40B4-BE49-F238E27FC236}">
                <a16:creationId xmlns:a16="http://schemas.microsoft.com/office/drawing/2014/main" id="{6A821311-6C77-4485-A449-C6F60D2070BE}"/>
              </a:ext>
            </a:extLst>
          </p:cNvPr>
          <p:cNvSpPr/>
          <p:nvPr/>
        </p:nvSpPr>
        <p:spPr>
          <a:xfrm>
            <a:off x="5166361" y="146268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F6A60F-8C04-4586-81BE-10013A0A7E5F}"/>
              </a:ext>
            </a:extLst>
          </p:cNvPr>
          <p:cNvSpPr/>
          <p:nvPr/>
        </p:nvSpPr>
        <p:spPr>
          <a:xfrm>
            <a:off x="273425" y="2537352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9F047-F4EB-415A-8336-EF4351FCDC51}"/>
              </a:ext>
            </a:extLst>
          </p:cNvPr>
          <p:cNvSpPr txBox="1"/>
          <p:nvPr/>
        </p:nvSpPr>
        <p:spPr>
          <a:xfrm>
            <a:off x="410586" y="2701457"/>
            <a:ext cx="400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Better control over data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92325E-CAF7-491F-AA9D-22CFAB93622B}"/>
              </a:ext>
            </a:extLst>
          </p:cNvPr>
          <p:cNvSpPr/>
          <p:nvPr/>
        </p:nvSpPr>
        <p:spPr>
          <a:xfrm>
            <a:off x="6858000" y="2506906"/>
            <a:ext cx="3870064" cy="686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6E214B-6CBC-469B-B9CC-D94E5A2754B2}"/>
              </a:ext>
            </a:extLst>
          </p:cNvPr>
          <p:cNvSpPr txBox="1"/>
          <p:nvPr/>
        </p:nvSpPr>
        <p:spPr>
          <a:xfrm>
            <a:off x="7132320" y="2655974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Advantage for readers</a:t>
            </a:r>
          </a:p>
        </p:txBody>
      </p:sp>
      <p:sp>
        <p:nvSpPr>
          <p:cNvPr id="29" name="Equals 28">
            <a:extLst>
              <a:ext uri="{FF2B5EF4-FFF2-40B4-BE49-F238E27FC236}">
                <a16:creationId xmlns:a16="http://schemas.microsoft.com/office/drawing/2014/main" id="{89EC29B9-6431-4F5E-9FF6-684A825CD70C}"/>
              </a:ext>
            </a:extLst>
          </p:cNvPr>
          <p:cNvSpPr/>
          <p:nvPr/>
        </p:nvSpPr>
        <p:spPr>
          <a:xfrm>
            <a:off x="5155603" y="2548109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3B6094-F28C-4B0D-A250-DBAB16EE65A8}"/>
              </a:ext>
            </a:extLst>
          </p:cNvPr>
          <p:cNvSpPr/>
          <p:nvPr/>
        </p:nvSpPr>
        <p:spPr>
          <a:xfrm>
            <a:off x="238696" y="3687173"/>
            <a:ext cx="4280647" cy="741364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420D82-1786-40A1-904F-8EC44CA27B63}"/>
              </a:ext>
            </a:extLst>
          </p:cNvPr>
          <p:cNvSpPr txBox="1"/>
          <p:nvPr/>
        </p:nvSpPr>
        <p:spPr>
          <a:xfrm>
            <a:off x="187598" y="3837779"/>
            <a:ext cx="440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Save money spent on creating XML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229B5C-94F3-4D51-915F-C49D0E0A0A3C}"/>
              </a:ext>
            </a:extLst>
          </p:cNvPr>
          <p:cNvSpPr/>
          <p:nvPr/>
        </p:nvSpPr>
        <p:spPr>
          <a:xfrm>
            <a:off x="6858000" y="3756114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E71DCF-D999-4CD7-A644-9800EE9C6152}"/>
              </a:ext>
            </a:extLst>
          </p:cNvPr>
          <p:cNvSpPr txBox="1"/>
          <p:nvPr/>
        </p:nvSpPr>
        <p:spPr>
          <a:xfrm>
            <a:off x="7097591" y="3851277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Advantage for Brill</a:t>
            </a:r>
          </a:p>
        </p:txBody>
      </p:sp>
      <p:sp>
        <p:nvSpPr>
          <p:cNvPr id="36" name="Equals 35">
            <a:extLst>
              <a:ext uri="{FF2B5EF4-FFF2-40B4-BE49-F238E27FC236}">
                <a16:creationId xmlns:a16="http://schemas.microsoft.com/office/drawing/2014/main" id="{7118F9E7-97AF-4E6A-A501-5F03F7993438}"/>
              </a:ext>
            </a:extLst>
          </p:cNvPr>
          <p:cNvSpPr/>
          <p:nvPr/>
        </p:nvSpPr>
        <p:spPr>
          <a:xfrm>
            <a:off x="5120874" y="3697930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4B55DB-C0FF-47EE-ADDA-A8CE97AB0F7D}"/>
              </a:ext>
            </a:extLst>
          </p:cNvPr>
          <p:cNvSpPr/>
          <p:nvPr/>
        </p:nvSpPr>
        <p:spPr>
          <a:xfrm>
            <a:off x="238696" y="4838056"/>
            <a:ext cx="4280647" cy="123497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1214BB-36CB-4845-A52B-CAC43FC59079}"/>
              </a:ext>
            </a:extLst>
          </p:cNvPr>
          <p:cNvSpPr txBox="1"/>
          <p:nvPr/>
        </p:nvSpPr>
        <p:spPr>
          <a:xfrm>
            <a:off x="23310" y="5011136"/>
            <a:ext cx="4802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Better website, integration, sustainability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2335BB-C4B5-41B8-9049-3DCD413858D2}"/>
              </a:ext>
            </a:extLst>
          </p:cNvPr>
          <p:cNvSpPr/>
          <p:nvPr/>
        </p:nvSpPr>
        <p:spPr>
          <a:xfrm>
            <a:off x="6823271" y="4807610"/>
            <a:ext cx="3870064" cy="77181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20002-6F4B-4363-9B4A-A2208812B9D1}"/>
              </a:ext>
            </a:extLst>
          </p:cNvPr>
          <p:cNvSpPr txBox="1"/>
          <p:nvPr/>
        </p:nvSpPr>
        <p:spPr>
          <a:xfrm>
            <a:off x="7097591" y="5002160"/>
            <a:ext cx="34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Advantage for everybody</a:t>
            </a: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562CA442-E917-4D05-A299-7411E84E5B20}"/>
              </a:ext>
            </a:extLst>
          </p:cNvPr>
          <p:cNvSpPr/>
          <p:nvPr/>
        </p:nvSpPr>
        <p:spPr>
          <a:xfrm>
            <a:off x="5120874" y="4848813"/>
            <a:ext cx="1043492" cy="645459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8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Team</a:t>
            </a:r>
          </a:p>
        </p:txBody>
      </p:sp>
      <p:pic>
        <p:nvPicPr>
          <p:cNvPr id="5" name="Picture 4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4AD6A5B7-5422-4197-91F5-1AE8E698E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47" y="1323192"/>
            <a:ext cx="9624505" cy="54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What is SEG?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5072579" y="3248460"/>
            <a:ext cx="310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Supplement…</a:t>
            </a:r>
          </a:p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To existing corpora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26587-05DC-432C-967D-295FC6709622}"/>
              </a:ext>
            </a:extLst>
          </p:cNvPr>
          <p:cNvSpPr/>
          <p:nvPr/>
        </p:nvSpPr>
        <p:spPr>
          <a:xfrm>
            <a:off x="4983479" y="2065867"/>
            <a:ext cx="3279988" cy="342053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06FB3-F4D7-44C6-8F93-DF15D4B1EE37}"/>
              </a:ext>
            </a:extLst>
          </p:cNvPr>
          <p:cNvSpPr txBox="1"/>
          <p:nvPr/>
        </p:nvSpPr>
        <p:spPr>
          <a:xfrm>
            <a:off x="2573867" y="1892930"/>
            <a:ext cx="196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Bibliography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35C368-78C0-462C-A497-7E33C2C80981}"/>
              </a:ext>
            </a:extLst>
          </p:cNvPr>
          <p:cNvSpPr/>
          <p:nvPr/>
        </p:nvSpPr>
        <p:spPr>
          <a:xfrm>
            <a:off x="2573867" y="999067"/>
            <a:ext cx="2082800" cy="224939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F6205-78B8-45AD-930C-59415FC6D89F}"/>
              </a:ext>
            </a:extLst>
          </p:cNvPr>
          <p:cNvSpPr txBox="1"/>
          <p:nvPr/>
        </p:nvSpPr>
        <p:spPr>
          <a:xfrm>
            <a:off x="2573867" y="4655403"/>
            <a:ext cx="1969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New inscriptions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B2DF37-EE04-4B32-9AA4-D2F9FF1D3156}"/>
              </a:ext>
            </a:extLst>
          </p:cNvPr>
          <p:cNvSpPr/>
          <p:nvPr/>
        </p:nvSpPr>
        <p:spPr>
          <a:xfrm>
            <a:off x="2573867" y="3894398"/>
            <a:ext cx="2082800" cy="224939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A1ACD3-4025-419C-AF5D-283FC6E856B2}"/>
              </a:ext>
            </a:extLst>
          </p:cNvPr>
          <p:cNvSpPr txBox="1"/>
          <p:nvPr/>
        </p:nvSpPr>
        <p:spPr>
          <a:xfrm>
            <a:off x="8576733" y="1835033"/>
            <a:ext cx="196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New readings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202C6BB-F852-4EA8-AE40-58BD4F4D5E3B}"/>
              </a:ext>
            </a:extLst>
          </p:cNvPr>
          <p:cNvSpPr/>
          <p:nvPr/>
        </p:nvSpPr>
        <p:spPr>
          <a:xfrm>
            <a:off x="8576733" y="941170"/>
            <a:ext cx="2082800" cy="224939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F969B5-8050-42B6-ABAF-33DF194EDA7E}"/>
              </a:ext>
            </a:extLst>
          </p:cNvPr>
          <p:cNvSpPr txBox="1"/>
          <p:nvPr/>
        </p:nvSpPr>
        <p:spPr>
          <a:xfrm>
            <a:off x="8590279" y="4596267"/>
            <a:ext cx="196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Commentaries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E5F72A-D20B-43E6-8641-83A28EE9EA05}"/>
              </a:ext>
            </a:extLst>
          </p:cNvPr>
          <p:cNvSpPr/>
          <p:nvPr/>
        </p:nvSpPr>
        <p:spPr>
          <a:xfrm>
            <a:off x="8590279" y="3702404"/>
            <a:ext cx="2082800" cy="224939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351B-7A48-4E0A-AE59-45901679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6"/>
          </a:xfrm>
        </p:spPr>
        <p:txBody>
          <a:bodyPr/>
          <a:lstStyle/>
          <a:p>
            <a:pPr algn="ctr"/>
            <a:r>
              <a:rPr lang="en-US" dirty="0">
                <a:latin typeface="Brill" panose="020F0602050406030203" pitchFamily="34" charset="0"/>
                <a:ea typeface="Brill" panose="020F0602050406030203" pitchFamily="34" charset="0"/>
              </a:rPr>
              <a:t>Data model for SEG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FE1B97-7B60-4923-AA27-B29F340FE099}"/>
              </a:ext>
            </a:extLst>
          </p:cNvPr>
          <p:cNvSpPr/>
          <p:nvPr/>
        </p:nvSpPr>
        <p:spPr>
          <a:xfrm>
            <a:off x="2574718" y="2003726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2D39D-7D3C-49CE-806A-F1430FBF56FC}"/>
              </a:ext>
            </a:extLst>
          </p:cNvPr>
          <p:cNvSpPr txBox="1"/>
          <p:nvPr/>
        </p:nvSpPr>
        <p:spPr>
          <a:xfrm>
            <a:off x="2714514" y="2216558"/>
            <a:ext cx="17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Entry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B81E48-A65A-461F-8030-C4028C1C3811}"/>
              </a:ext>
            </a:extLst>
          </p:cNvPr>
          <p:cNvSpPr/>
          <p:nvPr/>
        </p:nvSpPr>
        <p:spPr>
          <a:xfrm>
            <a:off x="6842760" y="1937290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01177-F9D4-4494-879C-9C4F45B77E2B}"/>
              </a:ext>
            </a:extLst>
          </p:cNvPr>
          <p:cNvSpPr txBox="1"/>
          <p:nvPr/>
        </p:nvSpPr>
        <p:spPr>
          <a:xfrm>
            <a:off x="7117080" y="2131841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Reference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92603-078C-4019-861A-0C469429069A}"/>
              </a:ext>
            </a:extLst>
          </p:cNvPr>
          <p:cNvSpPr/>
          <p:nvPr/>
        </p:nvSpPr>
        <p:spPr>
          <a:xfrm>
            <a:off x="4709160" y="4627581"/>
            <a:ext cx="1936377" cy="131243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BBC7C-E74C-4D80-9011-4493ACD18218}"/>
              </a:ext>
            </a:extLst>
          </p:cNvPr>
          <p:cNvSpPr txBox="1"/>
          <p:nvPr/>
        </p:nvSpPr>
        <p:spPr>
          <a:xfrm>
            <a:off x="4983479" y="4822132"/>
            <a:ext cx="152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ill" panose="020F0602050406030203" pitchFamily="34" charset="0"/>
                <a:ea typeface="Brill" panose="020F0602050406030203" pitchFamily="34" charset="0"/>
              </a:rPr>
              <a:t>Inscription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B1C85-999A-4147-B996-6358FB22849A}"/>
              </a:ext>
            </a:extLst>
          </p:cNvPr>
          <p:cNvCxnSpPr/>
          <p:nvPr/>
        </p:nvCxnSpPr>
        <p:spPr>
          <a:xfrm>
            <a:off x="5122433" y="2605177"/>
            <a:ext cx="148455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82576C-CF16-43A0-8684-2268AA8782AB}"/>
              </a:ext>
            </a:extLst>
          </p:cNvPr>
          <p:cNvCxnSpPr>
            <a:cxnSpLocks/>
          </p:cNvCxnSpPr>
          <p:nvPr/>
        </p:nvCxnSpPr>
        <p:spPr>
          <a:xfrm flipH="1">
            <a:off x="4843630" y="2605177"/>
            <a:ext cx="1667435" cy="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1E6416-EAFE-4178-9681-616E1DAD4AAD}"/>
              </a:ext>
            </a:extLst>
          </p:cNvPr>
          <p:cNvCxnSpPr>
            <a:cxnSpLocks/>
          </p:cNvCxnSpPr>
          <p:nvPr/>
        </p:nvCxnSpPr>
        <p:spPr>
          <a:xfrm>
            <a:off x="3469681" y="4151443"/>
            <a:ext cx="981075" cy="1104900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ACECB6-62AF-4743-9E88-C2B6C8E55E1F}"/>
              </a:ext>
            </a:extLst>
          </p:cNvPr>
          <p:cNvCxnSpPr>
            <a:cxnSpLocks/>
          </p:cNvCxnSpPr>
          <p:nvPr/>
        </p:nvCxnSpPr>
        <p:spPr>
          <a:xfrm flipH="1" flipV="1">
            <a:off x="3008836" y="3638550"/>
            <a:ext cx="1153589" cy="1295401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D40C71-D79C-4851-8222-E348B676DFD4}"/>
              </a:ext>
            </a:extLst>
          </p:cNvPr>
          <p:cNvCxnSpPr>
            <a:cxnSpLocks/>
          </p:cNvCxnSpPr>
          <p:nvPr/>
        </p:nvCxnSpPr>
        <p:spPr>
          <a:xfrm flipV="1">
            <a:off x="7365402" y="3444273"/>
            <a:ext cx="719865" cy="1069472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4D1D58-9F7D-4FC6-A445-E25C7A7FD52B}"/>
              </a:ext>
            </a:extLst>
          </p:cNvPr>
          <p:cNvCxnSpPr>
            <a:cxnSpLocks/>
          </p:cNvCxnSpPr>
          <p:nvPr/>
        </p:nvCxnSpPr>
        <p:spPr>
          <a:xfrm flipH="1">
            <a:off x="6919857" y="3863820"/>
            <a:ext cx="891090" cy="1299851"/>
          </a:xfrm>
          <a:prstGeom prst="straightConnector1">
            <a:avLst/>
          </a:prstGeom>
          <a:ln w="666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7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998</Words>
  <Application>Microsoft Office PowerPoint</Application>
  <PresentationFormat>Widescreen</PresentationFormat>
  <Paragraphs>200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Brill</vt:lpstr>
      <vt:lpstr>Calibri</vt:lpstr>
      <vt:lpstr>Calibri Light</vt:lpstr>
      <vt:lpstr>Office Theme</vt:lpstr>
      <vt:lpstr>SEG Forward</vt:lpstr>
      <vt:lpstr>Goals</vt:lpstr>
      <vt:lpstr>Current workflow for SEG</vt:lpstr>
      <vt:lpstr>Current publication</vt:lpstr>
      <vt:lpstr>New workflow for SEG</vt:lpstr>
      <vt:lpstr>Reasons</vt:lpstr>
      <vt:lpstr>Team</vt:lpstr>
      <vt:lpstr>What is SEG?</vt:lpstr>
      <vt:lpstr>Data model for SEG</vt:lpstr>
      <vt:lpstr>Data model for SEG (details)</vt:lpstr>
      <vt:lpstr>Database</vt:lpstr>
      <vt:lpstr>API</vt:lpstr>
      <vt:lpstr>Editing environment (tour)</vt:lpstr>
      <vt:lpstr>Editing environment (dashboard)</vt:lpstr>
      <vt:lpstr>Editing environment (entries)</vt:lpstr>
      <vt:lpstr>Editing environment (create entry, top)</vt:lpstr>
      <vt:lpstr>Editing environment (create entry, bottom)</vt:lpstr>
      <vt:lpstr>Editing environment (references)</vt:lpstr>
      <vt:lpstr>Editing environment (create reference)</vt:lpstr>
      <vt:lpstr>Editing environment (inscriptions)</vt:lpstr>
      <vt:lpstr>Editing environment (create inscription, top)</vt:lpstr>
      <vt:lpstr>Editing environment (create inscription, bottom)</vt:lpstr>
      <vt:lpstr>Editing environment (create place, index term)</vt:lpstr>
      <vt:lpstr>Editing environment</vt:lpstr>
      <vt:lpstr>From Leiden to Leiden+</vt:lpstr>
      <vt:lpstr>Project status</vt:lpstr>
      <vt:lpstr>Further work: Brill Epichoric font</vt:lpstr>
      <vt:lpstr>Further work: editor?</vt:lpstr>
      <vt:lpstr>Further work: Linked open data</vt:lpstr>
      <vt:lpstr>Further work: ?</vt:lpstr>
      <vt:lpstr>Publication environment (print)</vt:lpstr>
      <vt:lpstr>Workflow for text editions</vt:lpstr>
      <vt:lpstr>Workflow for non-CMS Brill MRWs</vt:lpstr>
      <vt:lpstr>Publication environment (tour)</vt:lpstr>
      <vt:lpstr>Publication environment (library)</vt:lpstr>
      <vt:lpstr>Publication environment (edition and commentary)</vt:lpstr>
      <vt:lpstr>Publication environment (search, browse, tools)</vt:lpstr>
      <vt:lpstr>Publication environment (horizontal view)</vt:lpstr>
      <vt:lpstr>Publication environment (SEG)</vt:lpstr>
      <vt:lpstr>Publication environment (SEG, vertical view)</vt:lpstr>
      <vt:lpstr>Publication environment</vt:lpstr>
      <vt:lpstr>Questions (1)</vt:lpstr>
      <vt:lpstr>Questions (2)</vt:lpstr>
      <vt:lpstr>Questions (3)</vt:lpstr>
      <vt:lpstr>Lessons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Workflow for non-CMS Brill MRWs</dc:title>
  <dc:creator>Ernest Suyver</dc:creator>
  <cp:lastModifiedBy>Ernest Suyver</cp:lastModifiedBy>
  <cp:revision>77</cp:revision>
  <dcterms:created xsi:type="dcterms:W3CDTF">2018-11-19T13:34:12Z</dcterms:created>
  <dcterms:modified xsi:type="dcterms:W3CDTF">2018-12-12T16:56:19Z</dcterms:modified>
</cp:coreProperties>
</file>